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0" r:id="rId3"/>
    <p:sldId id="259" r:id="rId4"/>
    <p:sldId id="258" r:id="rId5"/>
    <p:sldId id="257"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78" r:id="rId25"/>
    <p:sldId id="279" r:id="rId26"/>
    <p:sldId id="298" r:id="rId27"/>
    <p:sldId id="280" r:id="rId28"/>
    <p:sldId id="288" r:id="rId29"/>
    <p:sldId id="281" r:id="rId30"/>
    <p:sldId id="282" r:id="rId31"/>
    <p:sldId id="283" r:id="rId32"/>
    <p:sldId id="284" r:id="rId33"/>
    <p:sldId id="285" r:id="rId34"/>
    <p:sldId id="286" r:id="rId35"/>
    <p:sldId id="287" r:id="rId36"/>
    <p:sldId id="289" r:id="rId37"/>
    <p:sldId id="290" r:id="rId38"/>
    <p:sldId id="291" r:id="rId39"/>
    <p:sldId id="292" r:id="rId40"/>
    <p:sldId id="293" r:id="rId41"/>
    <p:sldId id="294" r:id="rId42"/>
    <p:sldId id="295" r:id="rId43"/>
    <p:sldId id="299" r:id="rId44"/>
    <p:sldId id="29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CFF"/>
    <a:srgbClr val="3D7FA9"/>
    <a:srgbClr val="D54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87ABA-BD02-44EA-9E56-00D820A1851E}" type="doc">
      <dgm:prSet loTypeId="urn:microsoft.com/office/officeart/2005/8/layout/process1" loCatId="process" qsTypeId="urn:microsoft.com/office/officeart/2005/8/quickstyle/simple1#1" qsCatId="simple" csTypeId="urn:microsoft.com/office/officeart/2005/8/colors/accent1_2#1" csCatId="accent1" phldr="1"/>
      <dgm:spPr/>
    </dgm:pt>
    <dgm:pt modelId="{3684AEB1-41FF-4137-B497-2AA3F68FF31A}">
      <dgm:prSet phldrT="[Text]" custT="1"/>
      <dgm:spPr>
        <a:solidFill>
          <a:srgbClr val="FA9C12"/>
        </a:solidFill>
      </dgm:spPr>
      <dgm:t>
        <a:bodyPr/>
        <a:lstStyle/>
        <a:p>
          <a:r>
            <a:rPr lang="en-US" sz="2800" dirty="0" smtClean="0">
              <a:solidFill>
                <a:schemeClr val="tx1"/>
              </a:solidFill>
            </a:rPr>
            <a:t>Pretest</a:t>
          </a:r>
          <a:endParaRPr lang="en-US" sz="2800" dirty="0">
            <a:solidFill>
              <a:schemeClr val="tx1"/>
            </a:solidFill>
          </a:endParaRPr>
        </a:p>
      </dgm:t>
    </dgm:pt>
    <dgm:pt modelId="{E9D52047-24EE-45AE-99D8-CD5657E51D9D}" type="parTrans" cxnId="{9C7A48BC-97A7-499C-B838-ED58E57C3542}">
      <dgm:prSet/>
      <dgm:spPr/>
      <dgm:t>
        <a:bodyPr/>
        <a:lstStyle/>
        <a:p>
          <a:endParaRPr lang="en-US"/>
        </a:p>
      </dgm:t>
    </dgm:pt>
    <dgm:pt modelId="{DA6B7B0F-41DC-4AE0-ADBA-F44F839E8B97}" type="sibTrans" cxnId="{9C7A48BC-97A7-499C-B838-ED58E57C3542}">
      <dgm:prSet/>
      <dgm:spPr>
        <a:solidFill>
          <a:schemeClr val="accent1">
            <a:lumMod val="75000"/>
          </a:schemeClr>
        </a:solidFill>
      </dgm:spPr>
      <dgm:t>
        <a:bodyPr/>
        <a:lstStyle/>
        <a:p>
          <a:endParaRPr lang="en-US"/>
        </a:p>
      </dgm:t>
    </dgm:pt>
    <dgm:pt modelId="{121CA37D-3C48-40CD-922B-34DA28F0C81A}">
      <dgm:prSet phldrT="[Text]"/>
      <dgm:spPr>
        <a:solidFill>
          <a:schemeClr val="accent1">
            <a:lumMod val="75000"/>
          </a:schemeClr>
        </a:solidFill>
      </dgm:spPr>
      <dgm:t>
        <a:bodyPr/>
        <a:lstStyle/>
        <a:p>
          <a:r>
            <a:rPr lang="en-US" dirty="0" smtClean="0"/>
            <a:t>Instruction on Standard Based on Pretest</a:t>
          </a:r>
          <a:endParaRPr lang="en-US" dirty="0"/>
        </a:p>
      </dgm:t>
    </dgm:pt>
    <dgm:pt modelId="{073EFA63-20AA-41AA-A67D-E71895D9EB8C}" type="parTrans" cxnId="{ACFFF448-8954-4EC0-9405-5307DC27E575}">
      <dgm:prSet/>
      <dgm:spPr/>
      <dgm:t>
        <a:bodyPr/>
        <a:lstStyle/>
        <a:p>
          <a:endParaRPr lang="en-US"/>
        </a:p>
      </dgm:t>
    </dgm:pt>
    <dgm:pt modelId="{D6F37AC5-2EB5-4F41-8328-BBB4F08954D3}" type="sibTrans" cxnId="{ACFFF448-8954-4EC0-9405-5307DC27E575}">
      <dgm:prSet/>
      <dgm:spPr>
        <a:solidFill>
          <a:schemeClr val="accent1">
            <a:lumMod val="75000"/>
          </a:schemeClr>
        </a:solidFill>
      </dgm:spPr>
      <dgm:t>
        <a:bodyPr/>
        <a:lstStyle/>
        <a:p>
          <a:endParaRPr lang="en-US"/>
        </a:p>
      </dgm:t>
    </dgm:pt>
    <dgm:pt modelId="{C96AC6DC-5BAF-414E-90C0-535491884A26}">
      <dgm:prSet phldrT="[Text]" custT="1"/>
      <dgm:spPr>
        <a:solidFill>
          <a:srgbClr val="FFC000"/>
        </a:solidFill>
      </dgm:spPr>
      <dgm:t>
        <a:bodyPr/>
        <a:lstStyle/>
        <a:p>
          <a:r>
            <a:rPr lang="en-US" sz="2800" dirty="0" smtClean="0">
              <a:solidFill>
                <a:schemeClr val="tx1"/>
              </a:solidFill>
            </a:rPr>
            <a:t>Posttest</a:t>
          </a:r>
          <a:endParaRPr lang="en-US" sz="2800" dirty="0">
            <a:solidFill>
              <a:schemeClr val="tx1"/>
            </a:solidFill>
          </a:endParaRPr>
        </a:p>
      </dgm:t>
    </dgm:pt>
    <dgm:pt modelId="{A1F90A87-C676-4171-9906-EE31A78E5950}" type="parTrans" cxnId="{2E5B4573-4998-428C-9317-EED44D651CC4}">
      <dgm:prSet/>
      <dgm:spPr/>
      <dgm:t>
        <a:bodyPr/>
        <a:lstStyle/>
        <a:p>
          <a:endParaRPr lang="en-US"/>
        </a:p>
      </dgm:t>
    </dgm:pt>
    <dgm:pt modelId="{A06E301A-D5FA-4C16-A3A5-89964D5AE3C3}" type="sibTrans" cxnId="{2E5B4573-4998-428C-9317-EED44D651CC4}">
      <dgm:prSet/>
      <dgm:spPr/>
      <dgm:t>
        <a:bodyPr/>
        <a:lstStyle/>
        <a:p>
          <a:endParaRPr lang="en-US"/>
        </a:p>
      </dgm:t>
    </dgm:pt>
    <dgm:pt modelId="{361F8F34-8F9E-4E7C-BB38-3AD49674DB7F}" type="pres">
      <dgm:prSet presAssocID="{ABE87ABA-BD02-44EA-9E56-00D820A1851E}" presName="Name0" presStyleCnt="0">
        <dgm:presLayoutVars>
          <dgm:dir/>
          <dgm:resizeHandles val="exact"/>
        </dgm:presLayoutVars>
      </dgm:prSet>
      <dgm:spPr/>
    </dgm:pt>
    <dgm:pt modelId="{1402B98C-6991-47C4-8BB6-67098303E7F3}" type="pres">
      <dgm:prSet presAssocID="{3684AEB1-41FF-4137-B497-2AA3F68FF31A}" presName="node" presStyleLbl="node1" presStyleIdx="0" presStyleCnt="3">
        <dgm:presLayoutVars>
          <dgm:bulletEnabled val="1"/>
        </dgm:presLayoutVars>
      </dgm:prSet>
      <dgm:spPr/>
      <dgm:t>
        <a:bodyPr/>
        <a:lstStyle/>
        <a:p>
          <a:endParaRPr lang="en-US"/>
        </a:p>
      </dgm:t>
    </dgm:pt>
    <dgm:pt modelId="{C345AF36-FE32-4AB9-8322-DB5FFEEABE23}" type="pres">
      <dgm:prSet presAssocID="{DA6B7B0F-41DC-4AE0-ADBA-F44F839E8B97}" presName="sibTrans" presStyleLbl="sibTrans2D1" presStyleIdx="0" presStyleCnt="2"/>
      <dgm:spPr/>
      <dgm:t>
        <a:bodyPr/>
        <a:lstStyle/>
        <a:p>
          <a:endParaRPr lang="en-US"/>
        </a:p>
      </dgm:t>
    </dgm:pt>
    <dgm:pt modelId="{BED44C36-1FF0-4569-9142-7B95ADC52E8A}" type="pres">
      <dgm:prSet presAssocID="{DA6B7B0F-41DC-4AE0-ADBA-F44F839E8B97}" presName="connectorText" presStyleLbl="sibTrans2D1" presStyleIdx="0" presStyleCnt="2"/>
      <dgm:spPr/>
      <dgm:t>
        <a:bodyPr/>
        <a:lstStyle/>
        <a:p>
          <a:endParaRPr lang="en-US"/>
        </a:p>
      </dgm:t>
    </dgm:pt>
    <dgm:pt modelId="{8EC84BBE-362B-47B6-8B9A-3E77CE483B41}" type="pres">
      <dgm:prSet presAssocID="{121CA37D-3C48-40CD-922B-34DA28F0C81A}" presName="node" presStyleLbl="node1" presStyleIdx="1" presStyleCnt="3" custScaleY="163899">
        <dgm:presLayoutVars>
          <dgm:bulletEnabled val="1"/>
        </dgm:presLayoutVars>
      </dgm:prSet>
      <dgm:spPr/>
      <dgm:t>
        <a:bodyPr/>
        <a:lstStyle/>
        <a:p>
          <a:endParaRPr lang="en-US"/>
        </a:p>
      </dgm:t>
    </dgm:pt>
    <dgm:pt modelId="{087AF9C5-5CAA-4BC7-A7E8-DA12B983C450}" type="pres">
      <dgm:prSet presAssocID="{D6F37AC5-2EB5-4F41-8328-BBB4F08954D3}" presName="sibTrans" presStyleLbl="sibTrans2D1" presStyleIdx="1" presStyleCnt="2"/>
      <dgm:spPr/>
      <dgm:t>
        <a:bodyPr/>
        <a:lstStyle/>
        <a:p>
          <a:endParaRPr lang="en-US"/>
        </a:p>
      </dgm:t>
    </dgm:pt>
    <dgm:pt modelId="{1F409BFB-54C7-4171-B362-EE800EE0260E}" type="pres">
      <dgm:prSet presAssocID="{D6F37AC5-2EB5-4F41-8328-BBB4F08954D3}" presName="connectorText" presStyleLbl="sibTrans2D1" presStyleIdx="1" presStyleCnt="2"/>
      <dgm:spPr/>
      <dgm:t>
        <a:bodyPr/>
        <a:lstStyle/>
        <a:p>
          <a:endParaRPr lang="en-US"/>
        </a:p>
      </dgm:t>
    </dgm:pt>
    <dgm:pt modelId="{B712C037-C6AF-4484-A958-ED2F34434D50}" type="pres">
      <dgm:prSet presAssocID="{C96AC6DC-5BAF-414E-90C0-535491884A26}" presName="node" presStyleLbl="node1" presStyleIdx="2" presStyleCnt="3">
        <dgm:presLayoutVars>
          <dgm:bulletEnabled val="1"/>
        </dgm:presLayoutVars>
      </dgm:prSet>
      <dgm:spPr/>
      <dgm:t>
        <a:bodyPr/>
        <a:lstStyle/>
        <a:p>
          <a:endParaRPr lang="en-US"/>
        </a:p>
      </dgm:t>
    </dgm:pt>
  </dgm:ptLst>
  <dgm:cxnLst>
    <dgm:cxn modelId="{1DA6DB6F-50F5-490D-BDEB-7DB7155A299F}" type="presOf" srcId="{D6F37AC5-2EB5-4F41-8328-BBB4F08954D3}" destId="{087AF9C5-5CAA-4BC7-A7E8-DA12B983C450}" srcOrd="0" destOrd="0" presId="urn:microsoft.com/office/officeart/2005/8/layout/process1"/>
    <dgm:cxn modelId="{2E5B4573-4998-428C-9317-EED44D651CC4}" srcId="{ABE87ABA-BD02-44EA-9E56-00D820A1851E}" destId="{C96AC6DC-5BAF-414E-90C0-535491884A26}" srcOrd="2" destOrd="0" parTransId="{A1F90A87-C676-4171-9906-EE31A78E5950}" sibTransId="{A06E301A-D5FA-4C16-A3A5-89964D5AE3C3}"/>
    <dgm:cxn modelId="{C4B6594C-A5E5-403B-85DA-8C0561EB1F35}" type="presOf" srcId="{3684AEB1-41FF-4137-B497-2AA3F68FF31A}" destId="{1402B98C-6991-47C4-8BB6-67098303E7F3}" srcOrd="0" destOrd="0" presId="urn:microsoft.com/office/officeart/2005/8/layout/process1"/>
    <dgm:cxn modelId="{65DBA35D-DFA1-46A4-992D-175D20ABBBB6}" type="presOf" srcId="{DA6B7B0F-41DC-4AE0-ADBA-F44F839E8B97}" destId="{BED44C36-1FF0-4569-9142-7B95ADC52E8A}" srcOrd="1" destOrd="0" presId="urn:microsoft.com/office/officeart/2005/8/layout/process1"/>
    <dgm:cxn modelId="{8DD19196-0BC7-4F19-97D3-26AD935BBBB5}" type="presOf" srcId="{D6F37AC5-2EB5-4F41-8328-BBB4F08954D3}" destId="{1F409BFB-54C7-4171-B362-EE800EE0260E}" srcOrd="1" destOrd="0" presId="urn:microsoft.com/office/officeart/2005/8/layout/process1"/>
    <dgm:cxn modelId="{F7E84644-F2C8-4E28-BAF0-16F3B8F6564F}" type="presOf" srcId="{ABE87ABA-BD02-44EA-9E56-00D820A1851E}" destId="{361F8F34-8F9E-4E7C-BB38-3AD49674DB7F}" srcOrd="0" destOrd="0" presId="urn:microsoft.com/office/officeart/2005/8/layout/process1"/>
    <dgm:cxn modelId="{9C7A48BC-97A7-499C-B838-ED58E57C3542}" srcId="{ABE87ABA-BD02-44EA-9E56-00D820A1851E}" destId="{3684AEB1-41FF-4137-B497-2AA3F68FF31A}" srcOrd="0" destOrd="0" parTransId="{E9D52047-24EE-45AE-99D8-CD5657E51D9D}" sibTransId="{DA6B7B0F-41DC-4AE0-ADBA-F44F839E8B97}"/>
    <dgm:cxn modelId="{212FDC48-131E-4116-9912-5DA1AC42AE84}" type="presOf" srcId="{C96AC6DC-5BAF-414E-90C0-535491884A26}" destId="{B712C037-C6AF-4484-A958-ED2F34434D50}" srcOrd="0" destOrd="0" presId="urn:microsoft.com/office/officeart/2005/8/layout/process1"/>
    <dgm:cxn modelId="{ACFFF448-8954-4EC0-9405-5307DC27E575}" srcId="{ABE87ABA-BD02-44EA-9E56-00D820A1851E}" destId="{121CA37D-3C48-40CD-922B-34DA28F0C81A}" srcOrd="1" destOrd="0" parTransId="{073EFA63-20AA-41AA-A67D-E71895D9EB8C}" sibTransId="{D6F37AC5-2EB5-4F41-8328-BBB4F08954D3}"/>
    <dgm:cxn modelId="{314D128B-F2AF-489B-9E59-2DAC739D8901}" type="presOf" srcId="{DA6B7B0F-41DC-4AE0-ADBA-F44F839E8B97}" destId="{C345AF36-FE32-4AB9-8322-DB5FFEEABE23}" srcOrd="0" destOrd="0" presId="urn:microsoft.com/office/officeart/2005/8/layout/process1"/>
    <dgm:cxn modelId="{BE85AF45-0929-4A02-835E-67B64AB7F054}" type="presOf" srcId="{121CA37D-3C48-40CD-922B-34DA28F0C81A}" destId="{8EC84BBE-362B-47B6-8B9A-3E77CE483B41}" srcOrd="0" destOrd="0" presId="urn:microsoft.com/office/officeart/2005/8/layout/process1"/>
    <dgm:cxn modelId="{1798FE9A-68E7-4DD6-AD69-03BFDAE98537}" type="presParOf" srcId="{361F8F34-8F9E-4E7C-BB38-3AD49674DB7F}" destId="{1402B98C-6991-47C4-8BB6-67098303E7F3}" srcOrd="0" destOrd="0" presId="urn:microsoft.com/office/officeart/2005/8/layout/process1"/>
    <dgm:cxn modelId="{405892DF-B730-4B8D-ACC7-515EB7671AC2}" type="presParOf" srcId="{361F8F34-8F9E-4E7C-BB38-3AD49674DB7F}" destId="{C345AF36-FE32-4AB9-8322-DB5FFEEABE23}" srcOrd="1" destOrd="0" presId="urn:microsoft.com/office/officeart/2005/8/layout/process1"/>
    <dgm:cxn modelId="{DCA48DEF-260F-4D61-8205-860EB1AA3E61}" type="presParOf" srcId="{C345AF36-FE32-4AB9-8322-DB5FFEEABE23}" destId="{BED44C36-1FF0-4569-9142-7B95ADC52E8A}" srcOrd="0" destOrd="0" presId="urn:microsoft.com/office/officeart/2005/8/layout/process1"/>
    <dgm:cxn modelId="{20919B59-5AB4-4E42-9431-DB56A2713937}" type="presParOf" srcId="{361F8F34-8F9E-4E7C-BB38-3AD49674DB7F}" destId="{8EC84BBE-362B-47B6-8B9A-3E77CE483B41}" srcOrd="2" destOrd="0" presId="urn:microsoft.com/office/officeart/2005/8/layout/process1"/>
    <dgm:cxn modelId="{74F53EF6-DD95-4071-8BE6-DC990849C4A6}" type="presParOf" srcId="{361F8F34-8F9E-4E7C-BB38-3AD49674DB7F}" destId="{087AF9C5-5CAA-4BC7-A7E8-DA12B983C450}" srcOrd="3" destOrd="0" presId="urn:microsoft.com/office/officeart/2005/8/layout/process1"/>
    <dgm:cxn modelId="{C1F84285-3EBA-484D-AECE-C9BADE41879B}" type="presParOf" srcId="{087AF9C5-5CAA-4BC7-A7E8-DA12B983C450}" destId="{1F409BFB-54C7-4171-B362-EE800EE0260E}" srcOrd="0" destOrd="0" presId="urn:microsoft.com/office/officeart/2005/8/layout/process1"/>
    <dgm:cxn modelId="{537BDF48-F739-4993-8B9F-37DB5DDB2E56}" type="presParOf" srcId="{361F8F34-8F9E-4E7C-BB38-3AD49674DB7F}" destId="{B712C037-C6AF-4484-A958-ED2F34434D5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87ABA-BD02-44EA-9E56-00D820A1851E}" type="doc">
      <dgm:prSet loTypeId="urn:microsoft.com/office/officeart/2005/8/layout/process1" loCatId="process" qsTypeId="urn:microsoft.com/office/officeart/2005/8/quickstyle/simple1#2" qsCatId="simple" csTypeId="urn:microsoft.com/office/officeart/2005/8/colors/accent1_2#2" csCatId="accent1" phldr="1"/>
      <dgm:spPr/>
    </dgm:pt>
    <dgm:pt modelId="{3684AEB1-41FF-4137-B497-2AA3F68FF31A}">
      <dgm:prSet phldrT="[Text]" custT="1"/>
      <dgm:spPr>
        <a:solidFill>
          <a:srgbClr val="FA9C12"/>
        </a:solidFill>
      </dgm:spPr>
      <dgm:t>
        <a:bodyPr/>
        <a:lstStyle/>
        <a:p>
          <a:r>
            <a:rPr lang="en-US" sz="2800" dirty="0" smtClean="0">
              <a:solidFill>
                <a:schemeClr val="tx1"/>
              </a:solidFill>
            </a:rPr>
            <a:t>Pretest</a:t>
          </a:r>
          <a:endParaRPr lang="en-US" sz="2800" dirty="0">
            <a:solidFill>
              <a:schemeClr val="tx1"/>
            </a:solidFill>
          </a:endParaRPr>
        </a:p>
      </dgm:t>
    </dgm:pt>
    <dgm:pt modelId="{E9D52047-24EE-45AE-99D8-CD5657E51D9D}" type="parTrans" cxnId="{9C7A48BC-97A7-499C-B838-ED58E57C3542}">
      <dgm:prSet/>
      <dgm:spPr/>
      <dgm:t>
        <a:bodyPr/>
        <a:lstStyle/>
        <a:p>
          <a:endParaRPr lang="en-US"/>
        </a:p>
      </dgm:t>
    </dgm:pt>
    <dgm:pt modelId="{DA6B7B0F-41DC-4AE0-ADBA-F44F839E8B97}" type="sibTrans" cxnId="{9C7A48BC-97A7-499C-B838-ED58E57C3542}">
      <dgm:prSet/>
      <dgm:spPr>
        <a:solidFill>
          <a:schemeClr val="accent1">
            <a:lumMod val="75000"/>
          </a:schemeClr>
        </a:solidFill>
      </dgm:spPr>
      <dgm:t>
        <a:bodyPr/>
        <a:lstStyle/>
        <a:p>
          <a:endParaRPr lang="en-US"/>
        </a:p>
      </dgm:t>
    </dgm:pt>
    <dgm:pt modelId="{121CA37D-3C48-40CD-922B-34DA28F0C81A}">
      <dgm:prSet phldrT="[Text]"/>
      <dgm:spPr>
        <a:solidFill>
          <a:schemeClr val="accent1">
            <a:lumMod val="75000"/>
          </a:schemeClr>
        </a:solidFill>
      </dgm:spPr>
      <dgm:t>
        <a:bodyPr/>
        <a:lstStyle/>
        <a:p>
          <a:r>
            <a:rPr lang="en-US" dirty="0" smtClean="0"/>
            <a:t>Instruction on Standard Based on Pretest</a:t>
          </a:r>
          <a:endParaRPr lang="en-US" dirty="0"/>
        </a:p>
      </dgm:t>
    </dgm:pt>
    <dgm:pt modelId="{073EFA63-20AA-41AA-A67D-E71895D9EB8C}" type="parTrans" cxnId="{ACFFF448-8954-4EC0-9405-5307DC27E575}">
      <dgm:prSet/>
      <dgm:spPr/>
      <dgm:t>
        <a:bodyPr/>
        <a:lstStyle/>
        <a:p>
          <a:endParaRPr lang="en-US"/>
        </a:p>
      </dgm:t>
    </dgm:pt>
    <dgm:pt modelId="{D6F37AC5-2EB5-4F41-8328-BBB4F08954D3}" type="sibTrans" cxnId="{ACFFF448-8954-4EC0-9405-5307DC27E575}">
      <dgm:prSet/>
      <dgm:spPr>
        <a:solidFill>
          <a:schemeClr val="accent1">
            <a:lumMod val="75000"/>
          </a:schemeClr>
        </a:solidFill>
      </dgm:spPr>
      <dgm:t>
        <a:bodyPr/>
        <a:lstStyle/>
        <a:p>
          <a:endParaRPr lang="en-US"/>
        </a:p>
      </dgm:t>
    </dgm:pt>
    <dgm:pt modelId="{C96AC6DC-5BAF-414E-90C0-535491884A26}">
      <dgm:prSet phldrT="[Text]" custT="1"/>
      <dgm:spPr>
        <a:solidFill>
          <a:srgbClr val="FFC000"/>
        </a:solidFill>
      </dgm:spPr>
      <dgm:t>
        <a:bodyPr/>
        <a:lstStyle/>
        <a:p>
          <a:r>
            <a:rPr lang="en-US" sz="2800" dirty="0" smtClean="0">
              <a:solidFill>
                <a:schemeClr val="tx1"/>
              </a:solidFill>
            </a:rPr>
            <a:t>Posttest</a:t>
          </a:r>
          <a:endParaRPr lang="en-US" sz="2800" dirty="0">
            <a:solidFill>
              <a:schemeClr val="tx1"/>
            </a:solidFill>
          </a:endParaRPr>
        </a:p>
      </dgm:t>
    </dgm:pt>
    <dgm:pt modelId="{A1F90A87-C676-4171-9906-EE31A78E5950}" type="parTrans" cxnId="{2E5B4573-4998-428C-9317-EED44D651CC4}">
      <dgm:prSet/>
      <dgm:spPr/>
      <dgm:t>
        <a:bodyPr/>
        <a:lstStyle/>
        <a:p>
          <a:endParaRPr lang="en-US"/>
        </a:p>
      </dgm:t>
    </dgm:pt>
    <dgm:pt modelId="{A06E301A-D5FA-4C16-A3A5-89964D5AE3C3}" type="sibTrans" cxnId="{2E5B4573-4998-428C-9317-EED44D651CC4}">
      <dgm:prSet/>
      <dgm:spPr/>
      <dgm:t>
        <a:bodyPr/>
        <a:lstStyle/>
        <a:p>
          <a:endParaRPr lang="en-US"/>
        </a:p>
      </dgm:t>
    </dgm:pt>
    <dgm:pt modelId="{361F8F34-8F9E-4E7C-BB38-3AD49674DB7F}" type="pres">
      <dgm:prSet presAssocID="{ABE87ABA-BD02-44EA-9E56-00D820A1851E}" presName="Name0" presStyleCnt="0">
        <dgm:presLayoutVars>
          <dgm:dir/>
          <dgm:resizeHandles val="exact"/>
        </dgm:presLayoutVars>
      </dgm:prSet>
      <dgm:spPr/>
    </dgm:pt>
    <dgm:pt modelId="{1402B98C-6991-47C4-8BB6-67098303E7F3}" type="pres">
      <dgm:prSet presAssocID="{3684AEB1-41FF-4137-B497-2AA3F68FF31A}" presName="node" presStyleLbl="node1" presStyleIdx="0" presStyleCnt="3" custScaleY="63161">
        <dgm:presLayoutVars>
          <dgm:bulletEnabled val="1"/>
        </dgm:presLayoutVars>
      </dgm:prSet>
      <dgm:spPr/>
      <dgm:t>
        <a:bodyPr/>
        <a:lstStyle/>
        <a:p>
          <a:endParaRPr lang="en-US"/>
        </a:p>
      </dgm:t>
    </dgm:pt>
    <dgm:pt modelId="{C345AF36-FE32-4AB9-8322-DB5FFEEABE23}" type="pres">
      <dgm:prSet presAssocID="{DA6B7B0F-41DC-4AE0-ADBA-F44F839E8B97}" presName="sibTrans" presStyleLbl="sibTrans2D1" presStyleIdx="0" presStyleCnt="2"/>
      <dgm:spPr/>
      <dgm:t>
        <a:bodyPr/>
        <a:lstStyle/>
        <a:p>
          <a:endParaRPr lang="en-US"/>
        </a:p>
      </dgm:t>
    </dgm:pt>
    <dgm:pt modelId="{BED44C36-1FF0-4569-9142-7B95ADC52E8A}" type="pres">
      <dgm:prSet presAssocID="{DA6B7B0F-41DC-4AE0-ADBA-F44F839E8B97}" presName="connectorText" presStyleLbl="sibTrans2D1" presStyleIdx="0" presStyleCnt="2"/>
      <dgm:spPr/>
      <dgm:t>
        <a:bodyPr/>
        <a:lstStyle/>
        <a:p>
          <a:endParaRPr lang="en-US"/>
        </a:p>
      </dgm:t>
    </dgm:pt>
    <dgm:pt modelId="{8EC84BBE-362B-47B6-8B9A-3E77CE483B41}" type="pres">
      <dgm:prSet presAssocID="{121CA37D-3C48-40CD-922B-34DA28F0C81A}" presName="node" presStyleLbl="node1" presStyleIdx="1" presStyleCnt="3">
        <dgm:presLayoutVars>
          <dgm:bulletEnabled val="1"/>
        </dgm:presLayoutVars>
      </dgm:prSet>
      <dgm:spPr/>
      <dgm:t>
        <a:bodyPr/>
        <a:lstStyle/>
        <a:p>
          <a:endParaRPr lang="en-US"/>
        </a:p>
      </dgm:t>
    </dgm:pt>
    <dgm:pt modelId="{087AF9C5-5CAA-4BC7-A7E8-DA12B983C450}" type="pres">
      <dgm:prSet presAssocID="{D6F37AC5-2EB5-4F41-8328-BBB4F08954D3}" presName="sibTrans" presStyleLbl="sibTrans2D1" presStyleIdx="1" presStyleCnt="2"/>
      <dgm:spPr/>
      <dgm:t>
        <a:bodyPr/>
        <a:lstStyle/>
        <a:p>
          <a:endParaRPr lang="en-US"/>
        </a:p>
      </dgm:t>
    </dgm:pt>
    <dgm:pt modelId="{1F409BFB-54C7-4171-B362-EE800EE0260E}" type="pres">
      <dgm:prSet presAssocID="{D6F37AC5-2EB5-4F41-8328-BBB4F08954D3}" presName="connectorText" presStyleLbl="sibTrans2D1" presStyleIdx="1" presStyleCnt="2"/>
      <dgm:spPr/>
      <dgm:t>
        <a:bodyPr/>
        <a:lstStyle/>
        <a:p>
          <a:endParaRPr lang="en-US"/>
        </a:p>
      </dgm:t>
    </dgm:pt>
    <dgm:pt modelId="{B712C037-C6AF-4484-A958-ED2F34434D50}" type="pres">
      <dgm:prSet presAssocID="{C96AC6DC-5BAF-414E-90C0-535491884A26}" presName="node" presStyleLbl="node1" presStyleIdx="2" presStyleCnt="3" custScaleX="116009" custScaleY="93261">
        <dgm:presLayoutVars>
          <dgm:bulletEnabled val="1"/>
        </dgm:presLayoutVars>
      </dgm:prSet>
      <dgm:spPr/>
      <dgm:t>
        <a:bodyPr/>
        <a:lstStyle/>
        <a:p>
          <a:endParaRPr lang="en-US"/>
        </a:p>
      </dgm:t>
    </dgm:pt>
  </dgm:ptLst>
  <dgm:cxnLst>
    <dgm:cxn modelId="{203F280F-7BCB-4031-9B8D-AA896467AD31}" type="presOf" srcId="{ABE87ABA-BD02-44EA-9E56-00D820A1851E}" destId="{361F8F34-8F9E-4E7C-BB38-3AD49674DB7F}" srcOrd="0" destOrd="0" presId="urn:microsoft.com/office/officeart/2005/8/layout/process1"/>
    <dgm:cxn modelId="{178C296A-38E0-49BC-B4B1-FCD914ED794E}" type="presOf" srcId="{121CA37D-3C48-40CD-922B-34DA28F0C81A}" destId="{8EC84BBE-362B-47B6-8B9A-3E77CE483B41}" srcOrd="0" destOrd="0" presId="urn:microsoft.com/office/officeart/2005/8/layout/process1"/>
    <dgm:cxn modelId="{2E5B4573-4998-428C-9317-EED44D651CC4}" srcId="{ABE87ABA-BD02-44EA-9E56-00D820A1851E}" destId="{C96AC6DC-5BAF-414E-90C0-535491884A26}" srcOrd="2" destOrd="0" parTransId="{A1F90A87-C676-4171-9906-EE31A78E5950}" sibTransId="{A06E301A-D5FA-4C16-A3A5-89964D5AE3C3}"/>
    <dgm:cxn modelId="{74A4AB29-5CB0-4BC1-BDE3-205B8357C254}" type="presOf" srcId="{D6F37AC5-2EB5-4F41-8328-BBB4F08954D3}" destId="{1F409BFB-54C7-4171-B362-EE800EE0260E}" srcOrd="1" destOrd="0" presId="urn:microsoft.com/office/officeart/2005/8/layout/process1"/>
    <dgm:cxn modelId="{4806BF83-575B-4CB6-AE92-5BA9D56349CA}" type="presOf" srcId="{C96AC6DC-5BAF-414E-90C0-535491884A26}" destId="{B712C037-C6AF-4484-A958-ED2F34434D50}" srcOrd="0" destOrd="0" presId="urn:microsoft.com/office/officeart/2005/8/layout/process1"/>
    <dgm:cxn modelId="{1514B65A-A861-427D-BA84-2793147765EC}" type="presOf" srcId="{3684AEB1-41FF-4137-B497-2AA3F68FF31A}" destId="{1402B98C-6991-47C4-8BB6-67098303E7F3}" srcOrd="0" destOrd="0" presId="urn:microsoft.com/office/officeart/2005/8/layout/process1"/>
    <dgm:cxn modelId="{084826A1-CCAB-4A9D-95AE-754FEF752EAC}" type="presOf" srcId="{DA6B7B0F-41DC-4AE0-ADBA-F44F839E8B97}" destId="{BED44C36-1FF0-4569-9142-7B95ADC52E8A}" srcOrd="1" destOrd="0" presId="urn:microsoft.com/office/officeart/2005/8/layout/process1"/>
    <dgm:cxn modelId="{819356E6-A33D-4EED-B8AA-4F939A0F5EDD}" type="presOf" srcId="{DA6B7B0F-41DC-4AE0-ADBA-F44F839E8B97}" destId="{C345AF36-FE32-4AB9-8322-DB5FFEEABE23}" srcOrd="0" destOrd="0" presId="urn:microsoft.com/office/officeart/2005/8/layout/process1"/>
    <dgm:cxn modelId="{9C7A48BC-97A7-499C-B838-ED58E57C3542}" srcId="{ABE87ABA-BD02-44EA-9E56-00D820A1851E}" destId="{3684AEB1-41FF-4137-B497-2AA3F68FF31A}" srcOrd="0" destOrd="0" parTransId="{E9D52047-24EE-45AE-99D8-CD5657E51D9D}" sibTransId="{DA6B7B0F-41DC-4AE0-ADBA-F44F839E8B97}"/>
    <dgm:cxn modelId="{ACFFF448-8954-4EC0-9405-5307DC27E575}" srcId="{ABE87ABA-BD02-44EA-9E56-00D820A1851E}" destId="{121CA37D-3C48-40CD-922B-34DA28F0C81A}" srcOrd="1" destOrd="0" parTransId="{073EFA63-20AA-41AA-A67D-E71895D9EB8C}" sibTransId="{D6F37AC5-2EB5-4F41-8328-BBB4F08954D3}"/>
    <dgm:cxn modelId="{6D03D122-30AA-4A93-A1CF-83170ABF3179}" type="presOf" srcId="{D6F37AC5-2EB5-4F41-8328-BBB4F08954D3}" destId="{087AF9C5-5CAA-4BC7-A7E8-DA12B983C450}" srcOrd="0" destOrd="0" presId="urn:microsoft.com/office/officeart/2005/8/layout/process1"/>
    <dgm:cxn modelId="{E5381DA6-2242-4CC8-8AC3-C29E09375E31}" type="presParOf" srcId="{361F8F34-8F9E-4E7C-BB38-3AD49674DB7F}" destId="{1402B98C-6991-47C4-8BB6-67098303E7F3}" srcOrd="0" destOrd="0" presId="urn:microsoft.com/office/officeart/2005/8/layout/process1"/>
    <dgm:cxn modelId="{70657194-116A-40E3-AFBB-246B2272323C}" type="presParOf" srcId="{361F8F34-8F9E-4E7C-BB38-3AD49674DB7F}" destId="{C345AF36-FE32-4AB9-8322-DB5FFEEABE23}" srcOrd="1" destOrd="0" presId="urn:microsoft.com/office/officeart/2005/8/layout/process1"/>
    <dgm:cxn modelId="{81176B64-0ED6-4A1F-81DC-4901BED02275}" type="presParOf" srcId="{C345AF36-FE32-4AB9-8322-DB5FFEEABE23}" destId="{BED44C36-1FF0-4569-9142-7B95ADC52E8A}" srcOrd="0" destOrd="0" presId="urn:microsoft.com/office/officeart/2005/8/layout/process1"/>
    <dgm:cxn modelId="{C1EC67AB-6420-49CE-952D-A637F3A7658F}" type="presParOf" srcId="{361F8F34-8F9E-4E7C-BB38-3AD49674DB7F}" destId="{8EC84BBE-362B-47B6-8B9A-3E77CE483B41}" srcOrd="2" destOrd="0" presId="urn:microsoft.com/office/officeart/2005/8/layout/process1"/>
    <dgm:cxn modelId="{EF87ECDE-FC19-4529-8D5C-032588E64A0A}" type="presParOf" srcId="{361F8F34-8F9E-4E7C-BB38-3AD49674DB7F}" destId="{087AF9C5-5CAA-4BC7-A7E8-DA12B983C450}" srcOrd="3" destOrd="0" presId="urn:microsoft.com/office/officeart/2005/8/layout/process1"/>
    <dgm:cxn modelId="{0F0D93BD-2ED1-4FDF-9367-D640E4B54A77}" type="presParOf" srcId="{087AF9C5-5CAA-4BC7-A7E8-DA12B983C450}" destId="{1F409BFB-54C7-4171-B362-EE800EE0260E}" srcOrd="0" destOrd="0" presId="urn:microsoft.com/office/officeart/2005/8/layout/process1"/>
    <dgm:cxn modelId="{7FC7001E-1C18-44D2-8AE0-757D61C2A368}" type="presParOf" srcId="{361F8F34-8F9E-4E7C-BB38-3AD49674DB7F}" destId="{B712C037-C6AF-4484-A958-ED2F34434D5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87ABA-BD02-44EA-9E56-00D820A1851E}" type="doc">
      <dgm:prSet loTypeId="urn:microsoft.com/office/officeart/2005/8/layout/process1" loCatId="process" qsTypeId="urn:microsoft.com/office/officeart/2005/8/quickstyle/simple1#3" qsCatId="simple" csTypeId="urn:microsoft.com/office/officeart/2005/8/colors/accent1_2#3" csCatId="accent1" phldr="1"/>
      <dgm:spPr/>
    </dgm:pt>
    <dgm:pt modelId="{3684AEB1-41FF-4137-B497-2AA3F68FF31A}">
      <dgm:prSet phldrT="[Text]" custT="1"/>
      <dgm:spPr>
        <a:solidFill>
          <a:srgbClr val="FA9C12"/>
        </a:solidFill>
      </dgm:spPr>
      <dgm:t>
        <a:bodyPr/>
        <a:lstStyle/>
        <a:p>
          <a:r>
            <a:rPr lang="en-US" sz="2800" dirty="0" smtClean="0">
              <a:solidFill>
                <a:schemeClr val="tx1"/>
              </a:solidFill>
            </a:rPr>
            <a:t>Pretest</a:t>
          </a:r>
          <a:endParaRPr lang="en-US" sz="2800" dirty="0">
            <a:solidFill>
              <a:schemeClr val="tx1"/>
            </a:solidFill>
          </a:endParaRPr>
        </a:p>
      </dgm:t>
    </dgm:pt>
    <dgm:pt modelId="{E9D52047-24EE-45AE-99D8-CD5657E51D9D}" type="parTrans" cxnId="{9C7A48BC-97A7-499C-B838-ED58E57C3542}">
      <dgm:prSet/>
      <dgm:spPr/>
      <dgm:t>
        <a:bodyPr/>
        <a:lstStyle/>
        <a:p>
          <a:endParaRPr lang="en-US"/>
        </a:p>
      </dgm:t>
    </dgm:pt>
    <dgm:pt modelId="{DA6B7B0F-41DC-4AE0-ADBA-F44F839E8B97}" type="sibTrans" cxnId="{9C7A48BC-97A7-499C-B838-ED58E57C3542}">
      <dgm:prSet/>
      <dgm:spPr>
        <a:solidFill>
          <a:schemeClr val="accent1">
            <a:lumMod val="75000"/>
          </a:schemeClr>
        </a:solidFill>
      </dgm:spPr>
      <dgm:t>
        <a:bodyPr/>
        <a:lstStyle/>
        <a:p>
          <a:endParaRPr lang="en-US"/>
        </a:p>
      </dgm:t>
    </dgm:pt>
    <dgm:pt modelId="{121CA37D-3C48-40CD-922B-34DA28F0C81A}">
      <dgm:prSet phldrT="[Text]"/>
      <dgm:spPr>
        <a:solidFill>
          <a:schemeClr val="accent1">
            <a:lumMod val="75000"/>
          </a:schemeClr>
        </a:solidFill>
      </dgm:spPr>
      <dgm:t>
        <a:bodyPr/>
        <a:lstStyle/>
        <a:p>
          <a:r>
            <a:rPr lang="en-US" dirty="0" smtClean="0"/>
            <a:t>Instruction on Standard As Usual</a:t>
          </a:r>
          <a:endParaRPr lang="en-US" dirty="0"/>
        </a:p>
      </dgm:t>
    </dgm:pt>
    <dgm:pt modelId="{073EFA63-20AA-41AA-A67D-E71895D9EB8C}" type="parTrans" cxnId="{ACFFF448-8954-4EC0-9405-5307DC27E575}">
      <dgm:prSet/>
      <dgm:spPr/>
      <dgm:t>
        <a:bodyPr/>
        <a:lstStyle/>
        <a:p>
          <a:endParaRPr lang="en-US"/>
        </a:p>
      </dgm:t>
    </dgm:pt>
    <dgm:pt modelId="{D6F37AC5-2EB5-4F41-8328-BBB4F08954D3}" type="sibTrans" cxnId="{ACFFF448-8954-4EC0-9405-5307DC27E575}">
      <dgm:prSet/>
      <dgm:spPr>
        <a:solidFill>
          <a:schemeClr val="accent1">
            <a:lumMod val="75000"/>
          </a:schemeClr>
        </a:solidFill>
      </dgm:spPr>
      <dgm:t>
        <a:bodyPr/>
        <a:lstStyle/>
        <a:p>
          <a:endParaRPr lang="en-US"/>
        </a:p>
      </dgm:t>
    </dgm:pt>
    <dgm:pt modelId="{C96AC6DC-5BAF-414E-90C0-535491884A26}">
      <dgm:prSet phldrT="[Text]" custT="1"/>
      <dgm:spPr>
        <a:solidFill>
          <a:srgbClr val="FFC000"/>
        </a:solidFill>
      </dgm:spPr>
      <dgm:t>
        <a:bodyPr/>
        <a:lstStyle/>
        <a:p>
          <a:r>
            <a:rPr lang="en-US" sz="2800" dirty="0" smtClean="0">
              <a:solidFill>
                <a:schemeClr val="tx1"/>
              </a:solidFill>
            </a:rPr>
            <a:t>Posttest</a:t>
          </a:r>
          <a:endParaRPr lang="en-US" sz="2800" dirty="0">
            <a:solidFill>
              <a:schemeClr val="tx1"/>
            </a:solidFill>
          </a:endParaRPr>
        </a:p>
      </dgm:t>
    </dgm:pt>
    <dgm:pt modelId="{A1F90A87-C676-4171-9906-EE31A78E5950}" type="parTrans" cxnId="{2E5B4573-4998-428C-9317-EED44D651CC4}">
      <dgm:prSet/>
      <dgm:spPr/>
      <dgm:t>
        <a:bodyPr/>
        <a:lstStyle/>
        <a:p>
          <a:endParaRPr lang="en-US"/>
        </a:p>
      </dgm:t>
    </dgm:pt>
    <dgm:pt modelId="{A06E301A-D5FA-4C16-A3A5-89964D5AE3C3}" type="sibTrans" cxnId="{2E5B4573-4998-428C-9317-EED44D651CC4}">
      <dgm:prSet/>
      <dgm:spPr/>
      <dgm:t>
        <a:bodyPr/>
        <a:lstStyle/>
        <a:p>
          <a:endParaRPr lang="en-US"/>
        </a:p>
      </dgm:t>
    </dgm:pt>
    <dgm:pt modelId="{361F8F34-8F9E-4E7C-BB38-3AD49674DB7F}" type="pres">
      <dgm:prSet presAssocID="{ABE87ABA-BD02-44EA-9E56-00D820A1851E}" presName="Name0" presStyleCnt="0">
        <dgm:presLayoutVars>
          <dgm:dir/>
          <dgm:resizeHandles val="exact"/>
        </dgm:presLayoutVars>
      </dgm:prSet>
      <dgm:spPr/>
    </dgm:pt>
    <dgm:pt modelId="{1402B98C-6991-47C4-8BB6-67098303E7F3}" type="pres">
      <dgm:prSet presAssocID="{3684AEB1-41FF-4137-B497-2AA3F68FF31A}" presName="node" presStyleLbl="node1" presStyleIdx="0" presStyleCnt="3" custScaleY="63161">
        <dgm:presLayoutVars>
          <dgm:bulletEnabled val="1"/>
        </dgm:presLayoutVars>
      </dgm:prSet>
      <dgm:spPr/>
      <dgm:t>
        <a:bodyPr/>
        <a:lstStyle/>
        <a:p>
          <a:endParaRPr lang="en-US"/>
        </a:p>
      </dgm:t>
    </dgm:pt>
    <dgm:pt modelId="{C345AF36-FE32-4AB9-8322-DB5FFEEABE23}" type="pres">
      <dgm:prSet presAssocID="{DA6B7B0F-41DC-4AE0-ADBA-F44F839E8B97}" presName="sibTrans" presStyleLbl="sibTrans2D1" presStyleIdx="0" presStyleCnt="2"/>
      <dgm:spPr/>
      <dgm:t>
        <a:bodyPr/>
        <a:lstStyle/>
        <a:p>
          <a:endParaRPr lang="en-US"/>
        </a:p>
      </dgm:t>
    </dgm:pt>
    <dgm:pt modelId="{BED44C36-1FF0-4569-9142-7B95ADC52E8A}" type="pres">
      <dgm:prSet presAssocID="{DA6B7B0F-41DC-4AE0-ADBA-F44F839E8B97}" presName="connectorText" presStyleLbl="sibTrans2D1" presStyleIdx="0" presStyleCnt="2"/>
      <dgm:spPr/>
      <dgm:t>
        <a:bodyPr/>
        <a:lstStyle/>
        <a:p>
          <a:endParaRPr lang="en-US"/>
        </a:p>
      </dgm:t>
    </dgm:pt>
    <dgm:pt modelId="{8EC84BBE-362B-47B6-8B9A-3E77CE483B41}" type="pres">
      <dgm:prSet presAssocID="{121CA37D-3C48-40CD-922B-34DA28F0C81A}" presName="node" presStyleLbl="node1" presStyleIdx="1" presStyleCnt="3">
        <dgm:presLayoutVars>
          <dgm:bulletEnabled val="1"/>
        </dgm:presLayoutVars>
      </dgm:prSet>
      <dgm:spPr/>
      <dgm:t>
        <a:bodyPr/>
        <a:lstStyle/>
        <a:p>
          <a:endParaRPr lang="en-US"/>
        </a:p>
      </dgm:t>
    </dgm:pt>
    <dgm:pt modelId="{087AF9C5-5CAA-4BC7-A7E8-DA12B983C450}" type="pres">
      <dgm:prSet presAssocID="{D6F37AC5-2EB5-4F41-8328-BBB4F08954D3}" presName="sibTrans" presStyleLbl="sibTrans2D1" presStyleIdx="1" presStyleCnt="2"/>
      <dgm:spPr/>
      <dgm:t>
        <a:bodyPr/>
        <a:lstStyle/>
        <a:p>
          <a:endParaRPr lang="en-US"/>
        </a:p>
      </dgm:t>
    </dgm:pt>
    <dgm:pt modelId="{1F409BFB-54C7-4171-B362-EE800EE0260E}" type="pres">
      <dgm:prSet presAssocID="{D6F37AC5-2EB5-4F41-8328-BBB4F08954D3}" presName="connectorText" presStyleLbl="sibTrans2D1" presStyleIdx="1" presStyleCnt="2"/>
      <dgm:spPr/>
      <dgm:t>
        <a:bodyPr/>
        <a:lstStyle/>
        <a:p>
          <a:endParaRPr lang="en-US"/>
        </a:p>
      </dgm:t>
    </dgm:pt>
    <dgm:pt modelId="{B712C037-C6AF-4484-A958-ED2F34434D50}" type="pres">
      <dgm:prSet presAssocID="{C96AC6DC-5BAF-414E-90C0-535491884A26}" presName="node" presStyleLbl="node1" presStyleIdx="2" presStyleCnt="3" custScaleX="116009" custScaleY="93261">
        <dgm:presLayoutVars>
          <dgm:bulletEnabled val="1"/>
        </dgm:presLayoutVars>
      </dgm:prSet>
      <dgm:spPr/>
      <dgm:t>
        <a:bodyPr/>
        <a:lstStyle/>
        <a:p>
          <a:endParaRPr lang="en-US"/>
        </a:p>
      </dgm:t>
    </dgm:pt>
  </dgm:ptLst>
  <dgm:cxnLst>
    <dgm:cxn modelId="{36EACB22-80BE-4122-AD5E-0FA78FC03786}" type="presOf" srcId="{DA6B7B0F-41DC-4AE0-ADBA-F44F839E8B97}" destId="{BED44C36-1FF0-4569-9142-7B95ADC52E8A}" srcOrd="1" destOrd="0" presId="urn:microsoft.com/office/officeart/2005/8/layout/process1"/>
    <dgm:cxn modelId="{CF327E00-28E3-4917-95DA-E3F59D478921}" type="presOf" srcId="{D6F37AC5-2EB5-4F41-8328-BBB4F08954D3}" destId="{087AF9C5-5CAA-4BC7-A7E8-DA12B983C450}" srcOrd="0" destOrd="0" presId="urn:microsoft.com/office/officeart/2005/8/layout/process1"/>
    <dgm:cxn modelId="{2E5B4573-4998-428C-9317-EED44D651CC4}" srcId="{ABE87ABA-BD02-44EA-9E56-00D820A1851E}" destId="{C96AC6DC-5BAF-414E-90C0-535491884A26}" srcOrd="2" destOrd="0" parTransId="{A1F90A87-C676-4171-9906-EE31A78E5950}" sibTransId="{A06E301A-D5FA-4C16-A3A5-89964D5AE3C3}"/>
    <dgm:cxn modelId="{948DA765-EE21-40C6-BBA3-647D4ACFF3D1}" type="presOf" srcId="{3684AEB1-41FF-4137-B497-2AA3F68FF31A}" destId="{1402B98C-6991-47C4-8BB6-67098303E7F3}" srcOrd="0" destOrd="0" presId="urn:microsoft.com/office/officeart/2005/8/layout/process1"/>
    <dgm:cxn modelId="{A23BFA03-E8C9-4D21-B6D7-3A9C4D1543C8}" type="presOf" srcId="{C96AC6DC-5BAF-414E-90C0-535491884A26}" destId="{B712C037-C6AF-4484-A958-ED2F34434D50}" srcOrd="0" destOrd="0" presId="urn:microsoft.com/office/officeart/2005/8/layout/process1"/>
    <dgm:cxn modelId="{9C7A48BC-97A7-499C-B838-ED58E57C3542}" srcId="{ABE87ABA-BD02-44EA-9E56-00D820A1851E}" destId="{3684AEB1-41FF-4137-B497-2AA3F68FF31A}" srcOrd="0" destOrd="0" parTransId="{E9D52047-24EE-45AE-99D8-CD5657E51D9D}" sibTransId="{DA6B7B0F-41DC-4AE0-ADBA-F44F839E8B97}"/>
    <dgm:cxn modelId="{260C1D43-9FA8-43D4-B138-5E6A18EFCB40}" type="presOf" srcId="{DA6B7B0F-41DC-4AE0-ADBA-F44F839E8B97}" destId="{C345AF36-FE32-4AB9-8322-DB5FFEEABE23}" srcOrd="0" destOrd="0" presId="urn:microsoft.com/office/officeart/2005/8/layout/process1"/>
    <dgm:cxn modelId="{ACFFF448-8954-4EC0-9405-5307DC27E575}" srcId="{ABE87ABA-BD02-44EA-9E56-00D820A1851E}" destId="{121CA37D-3C48-40CD-922B-34DA28F0C81A}" srcOrd="1" destOrd="0" parTransId="{073EFA63-20AA-41AA-A67D-E71895D9EB8C}" sibTransId="{D6F37AC5-2EB5-4F41-8328-BBB4F08954D3}"/>
    <dgm:cxn modelId="{4D409A96-413B-4AB6-A782-37C3EED2CA6E}" type="presOf" srcId="{D6F37AC5-2EB5-4F41-8328-BBB4F08954D3}" destId="{1F409BFB-54C7-4171-B362-EE800EE0260E}" srcOrd="1" destOrd="0" presId="urn:microsoft.com/office/officeart/2005/8/layout/process1"/>
    <dgm:cxn modelId="{5913C3FF-E583-42EE-B8AD-666CA34813CA}" type="presOf" srcId="{ABE87ABA-BD02-44EA-9E56-00D820A1851E}" destId="{361F8F34-8F9E-4E7C-BB38-3AD49674DB7F}" srcOrd="0" destOrd="0" presId="urn:microsoft.com/office/officeart/2005/8/layout/process1"/>
    <dgm:cxn modelId="{698D590A-BB15-4B88-BA93-D3D9F0B593A7}" type="presOf" srcId="{121CA37D-3C48-40CD-922B-34DA28F0C81A}" destId="{8EC84BBE-362B-47B6-8B9A-3E77CE483B41}" srcOrd="0" destOrd="0" presId="urn:microsoft.com/office/officeart/2005/8/layout/process1"/>
    <dgm:cxn modelId="{6409C443-746C-49C7-BEB6-BD1484218C70}" type="presParOf" srcId="{361F8F34-8F9E-4E7C-BB38-3AD49674DB7F}" destId="{1402B98C-6991-47C4-8BB6-67098303E7F3}" srcOrd="0" destOrd="0" presId="urn:microsoft.com/office/officeart/2005/8/layout/process1"/>
    <dgm:cxn modelId="{F016F82C-0A42-4E8A-8C56-8C5D5C3266A9}" type="presParOf" srcId="{361F8F34-8F9E-4E7C-BB38-3AD49674DB7F}" destId="{C345AF36-FE32-4AB9-8322-DB5FFEEABE23}" srcOrd="1" destOrd="0" presId="urn:microsoft.com/office/officeart/2005/8/layout/process1"/>
    <dgm:cxn modelId="{5DC632A5-43DE-485A-9308-E959137B9F1D}" type="presParOf" srcId="{C345AF36-FE32-4AB9-8322-DB5FFEEABE23}" destId="{BED44C36-1FF0-4569-9142-7B95ADC52E8A}" srcOrd="0" destOrd="0" presId="urn:microsoft.com/office/officeart/2005/8/layout/process1"/>
    <dgm:cxn modelId="{23F435FD-3168-4333-9478-B2A3468AE9E4}" type="presParOf" srcId="{361F8F34-8F9E-4E7C-BB38-3AD49674DB7F}" destId="{8EC84BBE-362B-47B6-8B9A-3E77CE483B41}" srcOrd="2" destOrd="0" presId="urn:microsoft.com/office/officeart/2005/8/layout/process1"/>
    <dgm:cxn modelId="{35B64105-CB25-4400-8955-40CFA45A9C3E}" type="presParOf" srcId="{361F8F34-8F9E-4E7C-BB38-3AD49674DB7F}" destId="{087AF9C5-5CAA-4BC7-A7E8-DA12B983C450}" srcOrd="3" destOrd="0" presId="urn:microsoft.com/office/officeart/2005/8/layout/process1"/>
    <dgm:cxn modelId="{79C3A44F-4829-40A7-81FD-290FB1027ED3}" type="presParOf" srcId="{087AF9C5-5CAA-4BC7-A7E8-DA12B983C450}" destId="{1F409BFB-54C7-4171-B362-EE800EE0260E}" srcOrd="0" destOrd="0" presId="urn:microsoft.com/office/officeart/2005/8/layout/process1"/>
    <dgm:cxn modelId="{D982E7D0-AB7A-428A-B858-2D0B128325D4}" type="presParOf" srcId="{361F8F34-8F9E-4E7C-BB38-3AD49674DB7F}" destId="{B712C037-C6AF-4484-A958-ED2F34434D50}"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0712FA6-A424-483A-9307-CA59C0D9349D}" type="slidenum">
              <a:rPr lang="en-US" altLang="en-US"/>
              <a:pPr>
                <a:defRPr/>
              </a:pPr>
              <a:t>‹#›</a:t>
            </a:fld>
            <a:endParaRPr lang="en-US" altLang="en-US"/>
          </a:p>
        </p:txBody>
      </p:sp>
    </p:spTree>
    <p:extLst>
      <p:ext uri="{BB962C8B-B14F-4D97-AF65-F5344CB8AC3E}">
        <p14:creationId xmlns:p14="http://schemas.microsoft.com/office/powerpoint/2010/main" val="2245143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srcRect/>
          <a:stretch>
            <a:fillRect/>
          </a:stretch>
        </p:blipFill>
        <p:spPr bwMode="auto">
          <a:xfrm>
            <a:off x="0" y="0"/>
            <a:ext cx="9144000" cy="1914525"/>
          </a:xfrm>
          <a:prstGeom prst="rect">
            <a:avLst/>
          </a:prstGeom>
          <a:noFill/>
          <a:ln w="9525">
            <a:noFill/>
            <a:miter lim="800000"/>
            <a:headEnd/>
            <a:tailEnd/>
          </a:ln>
        </p:spPr>
      </p:pic>
      <p:sp>
        <p:nvSpPr>
          <p:cNvPr id="3074" name="Rectangle 2"/>
          <p:cNvSpPr>
            <a:spLocks noGrp="1" noChangeArrowheads="1"/>
          </p:cNvSpPr>
          <p:nvPr>
            <p:ph type="ctrTitle"/>
          </p:nvPr>
        </p:nvSpPr>
        <p:spPr>
          <a:xfrm>
            <a:off x="685800" y="2590800"/>
            <a:ext cx="7772400" cy="1470025"/>
          </a:xfrm>
        </p:spPr>
        <p:txBody>
          <a:bodyPr/>
          <a:lstStyle>
            <a:lvl1pPr>
              <a:defRPr>
                <a:solidFill>
                  <a:schemeClr val="bg2">
                    <a:lumMod val="75000"/>
                  </a:schemeClr>
                </a:solidFill>
                <a:latin typeface="+mn-lt"/>
              </a:defRPr>
            </a:lvl1pPr>
          </a:lstStyle>
          <a:p>
            <a:pPr lvl="0"/>
            <a:r>
              <a:rPr lang="en-US" altLang="en-US" noProof="0" dirty="0" smtClean="0"/>
              <a:t>Click to edit Master title style</a:t>
            </a:r>
          </a:p>
        </p:txBody>
      </p:sp>
      <p:sp>
        <p:nvSpPr>
          <p:cNvPr id="3075" name="Rectangle 3"/>
          <p:cNvSpPr>
            <a:spLocks noGrp="1" noChangeArrowheads="1"/>
          </p:cNvSpPr>
          <p:nvPr>
            <p:ph type="subTitle" idx="1"/>
          </p:nvPr>
        </p:nvSpPr>
        <p:spPr>
          <a:xfrm>
            <a:off x="1371600" y="4267200"/>
            <a:ext cx="6400800" cy="1219200"/>
          </a:xfrm>
        </p:spPr>
        <p:txBody>
          <a:bodyPr/>
          <a:lstStyle>
            <a:lvl1pPr marL="0" indent="0" algn="ctr">
              <a:buFontTx/>
              <a:buNone/>
              <a:defRPr sz="2800">
                <a:solidFill>
                  <a:srgbClr val="78BCFF"/>
                </a:solidFill>
                <a:latin typeface="+mn-lt"/>
              </a:defRPr>
            </a:lvl1pPr>
          </a:lstStyle>
          <a:p>
            <a:pPr lvl="0"/>
            <a:r>
              <a:rPr lang="en-US" altLang="en-US" noProof="0"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52AC485C-E5CB-4D82-BCAA-9BA906D1AA6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chemeClr val="bg2">
                    <a:lumMod val="75000"/>
                  </a:schemeClr>
                </a:solidFill>
              </a:defRPr>
            </a:lvl1pPr>
            <a:lvl2pPr>
              <a:defRPr sz="2000">
                <a:solidFill>
                  <a:schemeClr val="bg2">
                    <a:lumMod val="7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chemeClr val="bg2">
                    <a:lumMod val="75000"/>
                  </a:schemeClr>
                </a:solidFill>
              </a:defRPr>
            </a:lvl1pPr>
            <a:lvl2pPr>
              <a:defRPr sz="2000">
                <a:solidFill>
                  <a:schemeClr val="bg2">
                    <a:lumMod val="7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39CEEFD8-85F7-435E-A6A0-0C77856B299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2373312"/>
            <a:ext cx="4040188" cy="3951288"/>
          </a:xfrm>
        </p:spPr>
        <p:txBody>
          <a:bodyPr/>
          <a:lstStyle>
            <a:lvl1pPr>
              <a:defRPr sz="2400">
                <a:solidFill>
                  <a:schemeClr val="bg2">
                    <a:lumMod val="75000"/>
                  </a:schemeClr>
                </a:solidFill>
              </a:defRPr>
            </a:lvl1pPr>
            <a:lvl2pPr>
              <a:defRPr sz="2000">
                <a:solidFill>
                  <a:schemeClr val="bg2">
                    <a:lumMod val="75000"/>
                  </a:schemeClr>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373312"/>
            <a:ext cx="4041775" cy="3951288"/>
          </a:xfrm>
        </p:spPr>
        <p:txBody>
          <a:bodyPr/>
          <a:lstStyle>
            <a:lvl1pPr>
              <a:defRPr sz="2400">
                <a:solidFill>
                  <a:schemeClr val="bg2">
                    <a:lumMod val="75000"/>
                  </a:schemeClr>
                </a:solidFill>
              </a:defRPr>
            </a:lvl1pPr>
            <a:lvl2pPr>
              <a:defRPr sz="2000">
                <a:solidFill>
                  <a:schemeClr val="bg2">
                    <a:lumMod val="75000"/>
                  </a:schemeClr>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762000"/>
          </a:xfrm>
        </p:spPr>
        <p:txBody>
          <a:bodyPr anchor="b"/>
          <a:lstStyle>
            <a:lvl1pPr marL="0" indent="0">
              <a:buNone/>
              <a:defRPr sz="2400" b="1">
                <a:solidFill>
                  <a:srgbClr val="78BC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Text Placeholder 2"/>
          <p:cNvSpPr>
            <a:spLocks noGrp="1"/>
          </p:cNvSpPr>
          <p:nvPr>
            <p:ph type="body" idx="1"/>
          </p:nvPr>
        </p:nvSpPr>
        <p:spPr>
          <a:xfrm>
            <a:off x="457200" y="1600200"/>
            <a:ext cx="4040188" cy="762000"/>
          </a:xfrm>
        </p:spPr>
        <p:txBody>
          <a:bodyPr anchor="b"/>
          <a:lstStyle>
            <a:lvl1pPr marL="0" indent="0">
              <a:buNone/>
              <a:defRPr sz="2400" b="1">
                <a:solidFill>
                  <a:srgbClr val="78BC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E06C62ED-1CAC-4493-8305-8C6496B51DB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0FF02372-90DC-4B34-8FBF-D7FA43A9EB4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13408A4D-0171-4666-A675-1CD49162528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8"/>
          <a:srcRect/>
          <a:stretch>
            <a:fillRect/>
          </a:stretch>
        </p:blipFill>
        <p:spPr bwMode="auto">
          <a:xfrm>
            <a:off x="0" y="0"/>
            <a:ext cx="9144000" cy="17811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CartoGothic Std" pitchFamily="34" charset="0"/>
              </a:defRPr>
            </a:lvl1pPr>
          </a:lstStyle>
          <a:p>
            <a:pPr>
              <a:defRPr/>
            </a:pPr>
            <a:fld id="{04180490-40AC-4469-BEF1-87584D5594E4}" type="slidenum">
              <a:rPr lang="en-US" altLang="en-US"/>
              <a:pPr>
                <a:defRPr/>
              </a:pPr>
              <a:t>‹#›</a:t>
            </a:fld>
            <a:endParaRPr lang="en-US" altLang="en-US"/>
          </a:p>
        </p:txBody>
      </p:sp>
      <p:pic>
        <p:nvPicPr>
          <p:cNvPr id="1030" name="Picture 8"/>
          <p:cNvPicPr>
            <a:picLocks noChangeAspect="1"/>
          </p:cNvPicPr>
          <p:nvPr userDrawn="1"/>
        </p:nvPicPr>
        <p:blipFill>
          <a:blip r:embed="rId9"/>
          <a:srcRect/>
          <a:stretch>
            <a:fillRect/>
          </a:stretch>
        </p:blipFill>
        <p:spPr bwMode="auto">
          <a:xfrm>
            <a:off x="0" y="6115050"/>
            <a:ext cx="9144000"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64" r:id="rId2"/>
    <p:sldLayoutId id="2147483765" r:id="rId3"/>
    <p:sldLayoutId id="2147483766" r:id="rId4"/>
    <p:sldLayoutId id="2147483767" r:id="rId5"/>
    <p:sldLayoutId id="2147483768" r:id="rId6"/>
  </p:sldLayoutIdLst>
  <p:hf hdr="0" dt="0"/>
  <p:txStyles>
    <p:titleStyle>
      <a:lvl1pPr algn="ctr" rtl="0" eaLnBrk="0" fontAlgn="base" hangingPunct="0">
        <a:spcBef>
          <a:spcPct val="0"/>
        </a:spcBef>
        <a:spcAft>
          <a:spcPct val="0"/>
        </a:spcAft>
        <a:defRPr sz="3500" b="1">
          <a:solidFill>
            <a:schemeClr val="bg1"/>
          </a:solidFill>
          <a:latin typeface="+mn-lt"/>
          <a:ea typeface="ＭＳ Ｐゴシック" charset="0"/>
          <a:cs typeface="Verdana" panose="020B0604030504040204" pitchFamily="34" charset="0"/>
        </a:defRPr>
      </a:lvl1pPr>
      <a:lvl2pPr algn="ctr" rtl="0" eaLnBrk="0" fontAlgn="base" hangingPunct="0">
        <a:spcBef>
          <a:spcPct val="0"/>
        </a:spcBef>
        <a:spcAft>
          <a:spcPct val="0"/>
        </a:spcAft>
        <a:defRPr sz="3500" b="1">
          <a:solidFill>
            <a:schemeClr val="bg1"/>
          </a:solidFill>
          <a:latin typeface="Arial" charset="0"/>
          <a:ea typeface="ＭＳ Ｐゴシック" charset="0"/>
          <a:cs typeface="Verdana" pitchFamily="34" charset="0"/>
        </a:defRPr>
      </a:lvl2pPr>
      <a:lvl3pPr algn="ctr" rtl="0" eaLnBrk="0" fontAlgn="base" hangingPunct="0">
        <a:spcBef>
          <a:spcPct val="0"/>
        </a:spcBef>
        <a:spcAft>
          <a:spcPct val="0"/>
        </a:spcAft>
        <a:defRPr sz="3500" b="1">
          <a:solidFill>
            <a:schemeClr val="bg1"/>
          </a:solidFill>
          <a:latin typeface="Arial" charset="0"/>
          <a:ea typeface="ＭＳ Ｐゴシック" charset="0"/>
          <a:cs typeface="Verdana" pitchFamily="34" charset="0"/>
        </a:defRPr>
      </a:lvl3pPr>
      <a:lvl4pPr algn="ctr" rtl="0" eaLnBrk="0" fontAlgn="base" hangingPunct="0">
        <a:spcBef>
          <a:spcPct val="0"/>
        </a:spcBef>
        <a:spcAft>
          <a:spcPct val="0"/>
        </a:spcAft>
        <a:defRPr sz="3500" b="1">
          <a:solidFill>
            <a:schemeClr val="bg1"/>
          </a:solidFill>
          <a:latin typeface="Arial" charset="0"/>
          <a:ea typeface="ＭＳ Ｐゴシック" charset="0"/>
          <a:cs typeface="Verdana" pitchFamily="34" charset="0"/>
        </a:defRPr>
      </a:lvl4pPr>
      <a:lvl5pPr algn="ctr" rtl="0" eaLnBrk="0" fontAlgn="base" hangingPunct="0">
        <a:spcBef>
          <a:spcPct val="0"/>
        </a:spcBef>
        <a:spcAft>
          <a:spcPct val="0"/>
        </a:spcAft>
        <a:defRPr sz="3500" b="1">
          <a:solidFill>
            <a:schemeClr val="bg1"/>
          </a:solidFill>
          <a:latin typeface="Arial" charset="0"/>
          <a:ea typeface="ＭＳ Ｐゴシック"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700" b="1">
          <a:solidFill>
            <a:srgbClr val="606060"/>
          </a:solidFill>
          <a:latin typeface="+mn-lt"/>
          <a:ea typeface="ＭＳ Ｐゴシック"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400" b="1">
          <a:solidFill>
            <a:srgbClr val="606060"/>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ngageny.org/resource/driven-by-data-data-driven-implementation-rubric/" TargetMode="External"/><Relationship Id="rId2" Type="http://schemas.openxmlformats.org/officeDocument/2006/relationships/hyperlink" Target="http://www.engageny.org/ddi-library" TargetMode="Externa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3" Type="http://schemas.openxmlformats.org/officeDocument/2006/relationships/hyperlink" Target="http://www.engageny.org/resource/driven-by-data-data-driven-implementation-rubric/" TargetMode="External"/><Relationship Id="rId2" Type="http://schemas.openxmlformats.org/officeDocument/2006/relationships/hyperlink" Target="http://www.engageny.org/resource/student-learning-objectives" TargetMode="External"/><Relationship Id="rId1" Type="http://schemas.openxmlformats.org/officeDocument/2006/relationships/slideLayout" Target="../slideLayouts/slideLayout2.xml"/><Relationship Id="rId4" Type="http://schemas.openxmlformats.org/officeDocument/2006/relationships/hyperlink" Target="http://www.engageny.org/resource/tri-state-quality-review-rubric-and-rating-proces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urveymonkey.com/s/nysedassessmentre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r>
              <a:rPr lang="en-US" altLang="en-US" dirty="0" smtClean="0">
                <a:ea typeface="Verdana" panose="020B0604030504040204" pitchFamily="34" charset="0"/>
              </a:rPr>
              <a:t>The Assessment Review Process</a:t>
            </a:r>
          </a:p>
        </p:txBody>
      </p:sp>
      <p:sp>
        <p:nvSpPr>
          <p:cNvPr id="2" name="Rectangle 3"/>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r>
              <a:rPr lang="en-US" dirty="0" smtClean="0">
                <a:cs typeface="Verdana" charset="0"/>
              </a:rPr>
              <a:t>September </a:t>
            </a:r>
            <a:r>
              <a:rPr lang="en-US" dirty="0">
                <a:cs typeface="Verdana" charset="0"/>
              </a:rPr>
              <a:t>30, 2014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a:noFill/>
          <a:ln>
            <a:miter lim="800000"/>
            <a:headEnd/>
            <a:tailEnd/>
          </a:ln>
        </p:spPr>
        <p:txBody>
          <a:bodyPr/>
          <a:lstStyle/>
          <a:p>
            <a:fld id="{EC8994A3-8A2C-4774-8AFE-D2390CC770A9}" type="slidenum">
              <a:rPr lang="en-US" altLang="en-US" smtClean="0">
                <a:cs typeface="Verdana" pitchFamily="34" charset="0"/>
              </a:rPr>
              <a:pPr/>
              <a:t>10</a:t>
            </a:fld>
            <a:endParaRPr lang="en-US" altLang="en-US" smtClean="0">
              <a:cs typeface="Verdana" pitchFamily="34" charset="0"/>
            </a:endParaRPr>
          </a:p>
        </p:txBody>
      </p:sp>
      <p:sp>
        <p:nvSpPr>
          <p:cNvPr id="11267" name="Rectangle 2"/>
          <p:cNvSpPr>
            <a:spLocks noGrp="1" noChangeArrowheads="1"/>
          </p:cNvSpPr>
          <p:nvPr>
            <p:ph type="title"/>
          </p:nvPr>
        </p:nvSpPr>
        <p:spPr/>
        <p:txBody>
          <a:bodyPr/>
          <a:lstStyle/>
          <a:p>
            <a:pPr eaLnBrk="1" hangingPunct="1">
              <a:defRPr/>
            </a:pPr>
            <a:r>
              <a:rPr lang="en-US" sz="3200">
                <a:cs typeface="Verdana" charset="0"/>
              </a:rPr>
              <a:t>What are validity and reliability, and why are they necessary?</a:t>
            </a:r>
          </a:p>
        </p:txBody>
      </p:sp>
      <p:pic>
        <p:nvPicPr>
          <p:cNvPr id="12292"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2971800" y="19812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0"/>
          </p:nvPr>
        </p:nvSpPr>
        <p:spPr>
          <a:noFill/>
          <a:ln>
            <a:miter lim="800000"/>
            <a:headEnd/>
            <a:tailEnd/>
          </a:ln>
        </p:spPr>
        <p:txBody>
          <a:bodyPr/>
          <a:lstStyle/>
          <a:p>
            <a:fld id="{59B4FB83-9C2B-4DCD-A7E5-4BBEAF2C3E8A}" type="slidenum">
              <a:rPr lang="en-US" altLang="en-US" smtClean="0">
                <a:cs typeface="Verdana" pitchFamily="34" charset="0"/>
              </a:rPr>
              <a:pPr/>
              <a:t>11</a:t>
            </a:fld>
            <a:endParaRPr lang="en-US" altLang="en-US" smtClean="0">
              <a:cs typeface="Verdana" pitchFamily="34" charset="0"/>
            </a:endParaRPr>
          </a:p>
        </p:txBody>
      </p:sp>
      <p:sp>
        <p:nvSpPr>
          <p:cNvPr id="12291" name="Rectangle 2"/>
          <p:cNvSpPr>
            <a:spLocks noGrp="1" noChangeArrowheads="1"/>
          </p:cNvSpPr>
          <p:nvPr>
            <p:ph type="title"/>
          </p:nvPr>
        </p:nvSpPr>
        <p:spPr/>
        <p:txBody>
          <a:bodyPr/>
          <a:lstStyle/>
          <a:p>
            <a:pPr eaLnBrk="1" hangingPunct="1">
              <a:defRPr/>
            </a:pPr>
            <a:r>
              <a:rPr lang="en-US">
                <a:cs typeface="Verdana" charset="0"/>
              </a:rPr>
              <a:t>Assessment Quality</a:t>
            </a:r>
          </a:p>
        </p:txBody>
      </p:sp>
      <p:sp>
        <p:nvSpPr>
          <p:cNvPr id="8" name="Content Placeholder 5"/>
          <p:cNvSpPr>
            <a:spLocks noGrp="1"/>
          </p:cNvSpPr>
          <p:nvPr>
            <p:ph sz="half" idx="1"/>
          </p:nvPr>
        </p:nvSpPr>
        <p:spPr>
          <a:xfrm>
            <a:off x="457200" y="1600200"/>
            <a:ext cx="4038600" cy="4876800"/>
          </a:xfrm>
        </p:spPr>
        <p:txBody>
          <a:bodyPr>
            <a:normAutofit/>
          </a:bodyPr>
          <a:lstStyle/>
          <a:p>
            <a:pPr marL="0" indent="0">
              <a:buFontTx/>
              <a:buNone/>
              <a:defRPr/>
            </a:pPr>
            <a:r>
              <a:rPr lang="en-US" sz="2400" dirty="0" smtClean="0">
                <a:solidFill>
                  <a:schemeClr val="tx2"/>
                </a:solidFill>
                <a:ea typeface="Verdana" panose="020B0604030504040204" pitchFamily="34" charset="0"/>
              </a:rPr>
              <a:t>VALIDITY</a:t>
            </a:r>
          </a:p>
          <a:p>
            <a:pPr>
              <a:defRPr/>
            </a:pPr>
            <a:r>
              <a:rPr lang="en-US" sz="2400" dirty="0" smtClean="0">
                <a:ea typeface="Verdana" panose="020B0604030504040204" pitchFamily="34" charset="0"/>
              </a:rPr>
              <a:t>Soundness of the </a:t>
            </a:r>
            <a:r>
              <a:rPr lang="en-US" sz="2400" dirty="0" smtClean="0">
                <a:solidFill>
                  <a:schemeClr val="tx2"/>
                </a:solidFill>
                <a:ea typeface="Verdana" panose="020B0604030504040204" pitchFamily="34" charset="0"/>
              </a:rPr>
              <a:t>interpretations </a:t>
            </a:r>
            <a:r>
              <a:rPr lang="en-US" sz="2400" dirty="0" smtClean="0">
                <a:ea typeface="Verdana" panose="020B0604030504040204" pitchFamily="34" charset="0"/>
              </a:rPr>
              <a:t>and</a:t>
            </a:r>
            <a:r>
              <a:rPr lang="en-US" sz="2400" dirty="0" smtClean="0">
                <a:solidFill>
                  <a:schemeClr val="tx2"/>
                </a:solidFill>
                <a:ea typeface="Verdana" panose="020B0604030504040204" pitchFamily="34" charset="0"/>
              </a:rPr>
              <a:t> uses </a:t>
            </a:r>
            <a:r>
              <a:rPr lang="en-US" sz="2400" dirty="0" smtClean="0">
                <a:ea typeface="Verdana" panose="020B0604030504040204" pitchFamily="34" charset="0"/>
              </a:rPr>
              <a:t>of assessment results</a:t>
            </a:r>
          </a:p>
          <a:p>
            <a:pPr>
              <a:defRPr/>
            </a:pPr>
            <a:r>
              <a:rPr lang="en-US" sz="2400" dirty="0" smtClean="0">
                <a:ea typeface="Verdana" panose="020B0604030504040204" pitchFamily="34" charset="0"/>
              </a:rPr>
              <a:t>Does the assessment measure what it is intended to measure?</a:t>
            </a:r>
          </a:p>
          <a:p>
            <a:pPr>
              <a:defRPr/>
            </a:pPr>
            <a:r>
              <a:rPr lang="en-US" sz="2400" dirty="0" smtClean="0">
                <a:ea typeface="Verdana" panose="020B0604030504040204" pitchFamily="34" charset="0"/>
              </a:rPr>
              <a:t>Reliability is one aspect of validity</a:t>
            </a:r>
            <a:endParaRPr lang="en-US" sz="2400" dirty="0">
              <a:ea typeface="Verdana" panose="020B0604030504040204" pitchFamily="34" charset="0"/>
            </a:endParaRPr>
          </a:p>
        </p:txBody>
      </p:sp>
      <p:sp>
        <p:nvSpPr>
          <p:cNvPr id="9" name="Content Placeholder 6"/>
          <p:cNvSpPr txBox="1">
            <a:spLocks/>
          </p:cNvSpPr>
          <p:nvPr/>
        </p:nvSpPr>
        <p:spPr>
          <a:xfrm>
            <a:off x="4648200" y="1600200"/>
            <a:ext cx="4038600" cy="4800600"/>
          </a:xfrm>
          <a:prstGeom prst="rect">
            <a:avLst/>
          </a:prstGeom>
        </p:spPr>
        <p:txBody>
          <a:bodyPr>
            <a:normAutofit/>
          </a:bodyPr>
          <a:lstStyle>
            <a:lvl1pPr marL="342900" indent="-342900" algn="l" rtl="0" eaLnBrk="0" fontAlgn="base" hangingPunct="0">
              <a:spcBef>
                <a:spcPct val="20000"/>
              </a:spcBef>
              <a:spcAft>
                <a:spcPct val="0"/>
              </a:spcAft>
              <a:buChar char="•"/>
              <a:defRPr sz="2700" b="1">
                <a:solidFill>
                  <a:srgbClr val="606060"/>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400" b="1">
                <a:solidFill>
                  <a:srgbClr val="606060"/>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defRPr/>
            </a:pPr>
            <a:r>
              <a:rPr lang="en-US" sz="2400" kern="0" dirty="0" smtClean="0">
                <a:solidFill>
                  <a:schemeClr val="tx2"/>
                </a:solidFill>
              </a:rPr>
              <a:t>RELIABILITY</a:t>
            </a:r>
          </a:p>
          <a:p>
            <a:pPr>
              <a:defRPr/>
            </a:pPr>
            <a:r>
              <a:rPr lang="en-US" sz="2400" kern="0" dirty="0" smtClean="0"/>
              <a:t>Degree to which results are consistent across replications</a:t>
            </a:r>
          </a:p>
          <a:p>
            <a:pPr lvl="1">
              <a:defRPr/>
            </a:pPr>
            <a:r>
              <a:rPr lang="en-US" kern="0" dirty="0" smtClean="0"/>
              <a:t>Occasion (time)</a:t>
            </a:r>
          </a:p>
          <a:p>
            <a:pPr lvl="1">
              <a:defRPr/>
            </a:pPr>
            <a:r>
              <a:rPr lang="en-US" kern="0" dirty="0" smtClean="0"/>
              <a:t>Test form</a:t>
            </a:r>
          </a:p>
          <a:p>
            <a:pPr lvl="1">
              <a:defRPr/>
            </a:pPr>
            <a:r>
              <a:rPr lang="en-US" kern="0" dirty="0" smtClean="0"/>
              <a:t>Rater/grader</a:t>
            </a:r>
          </a:p>
          <a:p>
            <a:pPr>
              <a:defRPr/>
            </a:pPr>
            <a:r>
              <a:rPr lang="en-US" sz="2400" kern="0" dirty="0" smtClean="0"/>
              <a:t>Measurement error is the degree to which results are inconsistent</a:t>
            </a:r>
          </a:p>
          <a:p>
            <a:pPr lvl="1">
              <a:defRPr/>
            </a:pPr>
            <a:endParaRPr lang="en-US" kern="0" dirty="0" smtClean="0"/>
          </a:p>
          <a:p>
            <a:pPr lvl="1">
              <a:defRPr/>
            </a:pPr>
            <a:endParaRPr lang="en-US" kern="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a:ln>
            <a:miter lim="800000"/>
            <a:headEnd/>
            <a:tailEnd/>
          </a:ln>
        </p:spPr>
        <p:txBody>
          <a:bodyPr/>
          <a:lstStyle/>
          <a:p>
            <a:fld id="{3CB250BC-321F-4A12-B29F-77C2EB127231}" type="slidenum">
              <a:rPr lang="en-US" altLang="en-US" smtClean="0">
                <a:cs typeface="Verdana" pitchFamily="34" charset="0"/>
              </a:rPr>
              <a:pPr/>
              <a:t>12</a:t>
            </a:fld>
            <a:endParaRPr lang="en-US" altLang="en-US" smtClean="0">
              <a:cs typeface="Verdana" pitchFamily="34" charset="0"/>
            </a:endParaRPr>
          </a:p>
        </p:txBody>
      </p:sp>
      <p:sp>
        <p:nvSpPr>
          <p:cNvPr id="13315" name="Rectangle 2"/>
          <p:cNvSpPr>
            <a:spLocks noGrp="1" noChangeArrowheads="1"/>
          </p:cNvSpPr>
          <p:nvPr>
            <p:ph type="title"/>
          </p:nvPr>
        </p:nvSpPr>
        <p:spPr/>
        <p:txBody>
          <a:bodyPr/>
          <a:lstStyle/>
          <a:p>
            <a:pPr eaLnBrk="1" hangingPunct="1">
              <a:defRPr/>
            </a:pPr>
            <a:r>
              <a:rPr lang="en-US">
                <a:cs typeface="Verdana" charset="0"/>
              </a:rPr>
              <a:t>Validity and Reliability</a:t>
            </a:r>
            <a:br>
              <a:rPr lang="en-US">
                <a:cs typeface="Verdana" charset="0"/>
              </a:rPr>
            </a:br>
            <a:r>
              <a:rPr lang="en-US">
                <a:cs typeface="Verdana" charset="0"/>
              </a:rPr>
              <a:t>A Simple Example</a:t>
            </a:r>
          </a:p>
        </p:txBody>
      </p:sp>
      <p:pic>
        <p:nvPicPr>
          <p:cNvPr id="14340" name="Picture 2" descr="bathroom,scale,clip"/>
          <p:cNvPicPr>
            <a:picLocks noChangeAspect="1" noChangeArrowheads="1"/>
          </p:cNvPicPr>
          <p:nvPr/>
        </p:nvPicPr>
        <p:blipFill>
          <a:blip r:embed="rId2"/>
          <a:srcRect/>
          <a:stretch>
            <a:fillRect/>
          </a:stretch>
        </p:blipFill>
        <p:spPr bwMode="auto">
          <a:xfrm>
            <a:off x="2533650" y="1914525"/>
            <a:ext cx="401955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a:ln>
            <a:miter lim="800000"/>
            <a:headEnd/>
            <a:tailEnd/>
          </a:ln>
        </p:spPr>
        <p:txBody>
          <a:bodyPr/>
          <a:lstStyle/>
          <a:p>
            <a:fld id="{D1279693-3D09-4104-89A8-DB2BB4F1E9EC}" type="slidenum">
              <a:rPr lang="en-US" altLang="en-US" smtClean="0">
                <a:cs typeface="Verdana" pitchFamily="34" charset="0"/>
              </a:rPr>
              <a:pPr/>
              <a:t>13</a:t>
            </a:fld>
            <a:endParaRPr lang="en-US" altLang="en-US" smtClean="0">
              <a:cs typeface="Verdana" pitchFamily="34" charset="0"/>
            </a:endParaRPr>
          </a:p>
        </p:txBody>
      </p:sp>
      <p:sp>
        <p:nvSpPr>
          <p:cNvPr id="14339" name="Rectangle 2"/>
          <p:cNvSpPr>
            <a:spLocks noGrp="1" noChangeArrowheads="1"/>
          </p:cNvSpPr>
          <p:nvPr>
            <p:ph type="title"/>
          </p:nvPr>
        </p:nvSpPr>
        <p:spPr/>
        <p:txBody>
          <a:bodyPr/>
          <a:lstStyle/>
          <a:p>
            <a:pPr eaLnBrk="1" hangingPunct="1">
              <a:defRPr/>
            </a:pPr>
            <a:r>
              <a:rPr lang="en-US">
                <a:cs typeface="Verdana" charset="0"/>
              </a:rPr>
              <a:t>Why are Validity and Reliability necessary?</a:t>
            </a:r>
          </a:p>
        </p:txBody>
      </p:sp>
      <p:sp>
        <p:nvSpPr>
          <p:cNvPr id="6" name="Content Placeholder 4"/>
          <p:cNvSpPr>
            <a:spLocks noGrp="1"/>
          </p:cNvSpPr>
          <p:nvPr>
            <p:ph sz="half" idx="4294967295"/>
          </p:nvPr>
        </p:nvSpPr>
        <p:spPr>
          <a:xfrm>
            <a:off x="4648200" y="1600200"/>
            <a:ext cx="4038600" cy="4525963"/>
          </a:xfrm>
        </p:spPr>
        <p:txBody>
          <a:bodyPr/>
          <a:lstStyle/>
          <a:p>
            <a:pPr>
              <a:defRPr/>
            </a:pPr>
            <a:r>
              <a:rPr lang="en-US" dirty="0" smtClean="0">
                <a:ea typeface="Verdana" panose="020B0604030504040204" pitchFamily="34" charset="0"/>
              </a:rPr>
              <a:t>Sound, meaningful, accurate information for decisions</a:t>
            </a:r>
          </a:p>
          <a:p>
            <a:pPr marL="0" indent="0">
              <a:buFontTx/>
              <a:buNone/>
              <a:defRPr/>
            </a:pPr>
            <a:endParaRPr lang="en-US" dirty="0" smtClean="0">
              <a:ea typeface="Verdana" panose="020B0604030504040204" pitchFamily="34" charset="0"/>
            </a:endParaRPr>
          </a:p>
          <a:p>
            <a:pPr>
              <a:defRPr/>
            </a:pPr>
            <a:endParaRPr lang="en-US" dirty="0">
              <a:ea typeface="Verdana" panose="020B0604030504040204" pitchFamily="34" charset="0"/>
            </a:endParaRPr>
          </a:p>
        </p:txBody>
      </p:sp>
      <p:pic>
        <p:nvPicPr>
          <p:cNvPr id="14341" name="Picture 2"/>
          <p:cNvPicPr>
            <a:picLocks noGrp="1" noChangeAspect="1" noChangeArrowheads="1"/>
          </p:cNvPicPr>
          <p:nvPr>
            <p:ph sz="half" idx="1"/>
          </p:nvPr>
        </p:nvPicPr>
        <p:blipFill>
          <a:blip r:embed="rId2"/>
          <a:srcRect/>
          <a:stretch>
            <a:fillRect/>
          </a:stretch>
        </p:blipFill>
        <p:spPr>
          <a:xfrm>
            <a:off x="928688" y="1671638"/>
            <a:ext cx="3095625" cy="4381500"/>
          </a:xfrm>
        </p:spPr>
      </p:pic>
      <p:pic>
        <p:nvPicPr>
          <p:cNvPr id="15366" name="Picture 2" descr="bathroom,scale,clip"/>
          <p:cNvPicPr>
            <a:picLocks noChangeAspect="1" noChangeArrowheads="1"/>
          </p:cNvPicPr>
          <p:nvPr/>
        </p:nvPicPr>
        <p:blipFill>
          <a:blip r:embed="rId3"/>
          <a:srcRect/>
          <a:stretch>
            <a:fillRect/>
          </a:stretch>
        </p:blipFill>
        <p:spPr bwMode="auto">
          <a:xfrm>
            <a:off x="5032375" y="3200400"/>
            <a:ext cx="1139825" cy="1143000"/>
          </a:xfrm>
          <a:prstGeom prst="rect">
            <a:avLst/>
          </a:prstGeom>
          <a:noFill/>
          <a:ln w="9525">
            <a:noFill/>
            <a:miter lim="800000"/>
            <a:headEnd/>
            <a:tailEnd/>
          </a:ln>
        </p:spPr>
      </p:pic>
      <p:pic>
        <p:nvPicPr>
          <p:cNvPr id="15367" name="Picture 2" descr="C:\Users\Sue\AppData\Local\Microsoft\Windows\Temporary Internet Files\Content.IE5\MF831V8Z\MC900433845[1].png"/>
          <p:cNvPicPr>
            <a:picLocks noChangeAspect="1" noChangeArrowheads="1"/>
          </p:cNvPicPr>
          <p:nvPr/>
        </p:nvPicPr>
        <p:blipFill>
          <a:blip r:embed="rId4"/>
          <a:srcRect/>
          <a:stretch>
            <a:fillRect/>
          </a:stretch>
        </p:blipFill>
        <p:spPr bwMode="auto">
          <a:xfrm>
            <a:off x="6629400" y="2971800"/>
            <a:ext cx="1828800" cy="1828800"/>
          </a:xfrm>
          <a:prstGeom prst="rect">
            <a:avLst/>
          </a:prstGeom>
          <a:noFill/>
          <a:ln w="9525">
            <a:noFill/>
            <a:miter lim="800000"/>
            <a:headEnd/>
            <a:tailEnd/>
          </a:ln>
        </p:spPr>
      </p:pic>
      <p:pic>
        <p:nvPicPr>
          <p:cNvPr id="15368" name="Picture 3" descr="C:\Users\Sue\AppData\Local\Microsoft\Windows\Temporary Internet Files\Content.IE5\MF831V8Z\MP900399542[1].jpg"/>
          <p:cNvPicPr>
            <a:picLocks noChangeAspect="1" noChangeArrowheads="1"/>
          </p:cNvPicPr>
          <p:nvPr/>
        </p:nvPicPr>
        <p:blipFill>
          <a:blip r:embed="rId5"/>
          <a:srcRect/>
          <a:stretch>
            <a:fillRect/>
          </a:stretch>
        </p:blipFill>
        <p:spPr bwMode="auto">
          <a:xfrm>
            <a:off x="5005388" y="4687888"/>
            <a:ext cx="1816100" cy="1452562"/>
          </a:xfrm>
          <a:prstGeom prst="rect">
            <a:avLst/>
          </a:prstGeom>
          <a:noFill/>
          <a:ln w="9525">
            <a:noFill/>
            <a:miter lim="800000"/>
            <a:headEnd/>
            <a:tailEnd/>
          </a:ln>
        </p:spPr>
      </p:pic>
      <p:pic>
        <p:nvPicPr>
          <p:cNvPr id="15369" name="Picture 4" descr="C:\Users\Sue\AppData\Local\Microsoft\Windows\Temporary Internet Files\Content.IE5\70SYQ1PT\MP900399544[1].jpg"/>
          <p:cNvPicPr>
            <a:picLocks noChangeAspect="1" noChangeArrowheads="1"/>
          </p:cNvPicPr>
          <p:nvPr/>
        </p:nvPicPr>
        <p:blipFill>
          <a:blip r:embed="rId6"/>
          <a:srcRect/>
          <a:stretch>
            <a:fillRect/>
          </a:stretch>
        </p:blipFill>
        <p:spPr bwMode="auto">
          <a:xfrm>
            <a:off x="7183438" y="4687888"/>
            <a:ext cx="1162050" cy="145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a:ln>
            <a:miter lim="800000"/>
            <a:headEnd/>
            <a:tailEnd/>
          </a:ln>
        </p:spPr>
        <p:txBody>
          <a:bodyPr/>
          <a:lstStyle/>
          <a:p>
            <a:fld id="{7A122E18-AB8A-46BE-AB93-AA11C357BABE}" type="slidenum">
              <a:rPr lang="en-US" altLang="en-US" smtClean="0">
                <a:cs typeface="Verdana" pitchFamily="34" charset="0"/>
              </a:rPr>
              <a:pPr/>
              <a:t>14</a:t>
            </a:fld>
            <a:endParaRPr lang="en-US" altLang="en-US" smtClean="0">
              <a:cs typeface="Verdana" pitchFamily="34" charset="0"/>
            </a:endParaRPr>
          </a:p>
        </p:txBody>
      </p:sp>
      <p:sp>
        <p:nvSpPr>
          <p:cNvPr id="15363" name="Rectangle 2"/>
          <p:cNvSpPr>
            <a:spLocks noGrp="1" noChangeArrowheads="1"/>
          </p:cNvSpPr>
          <p:nvPr>
            <p:ph type="title"/>
          </p:nvPr>
        </p:nvSpPr>
        <p:spPr/>
        <p:txBody>
          <a:bodyPr/>
          <a:lstStyle/>
          <a:p>
            <a:pPr eaLnBrk="1" hangingPunct="1">
              <a:defRPr/>
            </a:pPr>
            <a:r>
              <a:rPr lang="en-US" sz="3200">
                <a:cs typeface="Verdana" charset="0"/>
              </a:rPr>
              <a:t>District/Consortium Assessment Review Form</a:t>
            </a:r>
            <a:endParaRPr lang="en-US">
              <a:cs typeface="Verdana" charset="0"/>
            </a:endParaRPr>
          </a:p>
        </p:txBody>
      </p:sp>
      <p:graphicFrame>
        <p:nvGraphicFramePr>
          <p:cNvPr id="6" name="Table 5"/>
          <p:cNvGraphicFramePr>
            <a:graphicFrameLocks noGrp="1"/>
          </p:cNvGraphicFramePr>
          <p:nvPr/>
        </p:nvGraphicFramePr>
        <p:xfrm>
          <a:off x="304800" y="1600200"/>
          <a:ext cx="8686799" cy="1493838"/>
        </p:xfrm>
        <a:graphic>
          <a:graphicData uri="http://schemas.openxmlformats.org/drawingml/2006/table">
            <a:tbl>
              <a:tblPr firstRow="1" firstCol="1" lastRow="1" lastCol="1" bandRow="1" bandCol="1">
                <a:tableStyleId>{5C22544A-7EE6-4342-B048-85BDC9FD1C3A}</a:tableStyleId>
              </a:tblPr>
              <a:tblGrid>
                <a:gridCol w="1481876"/>
                <a:gridCol w="1424881"/>
                <a:gridCol w="1424881"/>
                <a:gridCol w="1459562"/>
                <a:gridCol w="1447800"/>
                <a:gridCol w="1447799"/>
              </a:tblGrid>
              <a:tr h="274378">
                <a:tc rowSpan="2">
                  <a:txBody>
                    <a:bodyPr/>
                    <a:lstStyle/>
                    <a:p>
                      <a:pPr marL="0" marR="0" algn="ctr">
                        <a:spcBef>
                          <a:spcPts val="0"/>
                        </a:spcBef>
                        <a:spcAft>
                          <a:spcPts val="0"/>
                        </a:spcAft>
                      </a:pPr>
                      <a:r>
                        <a:rPr lang="en-US" sz="1800" dirty="0">
                          <a:solidFill>
                            <a:schemeClr val="bg1"/>
                          </a:solidFill>
                          <a:effectLst/>
                        </a:rPr>
                        <a:t>Name of </a:t>
                      </a:r>
                      <a:r>
                        <a:rPr lang="en-US" sz="1800" dirty="0" smtClean="0">
                          <a:solidFill>
                            <a:schemeClr val="bg1"/>
                          </a:solidFill>
                          <a:effectLst/>
                        </a:rPr>
                        <a:t>Assessment</a:t>
                      </a:r>
                      <a:endParaRPr lang="en-US" sz="1800" dirty="0">
                        <a:solidFill>
                          <a:schemeClr val="bg1"/>
                        </a:solidFill>
                        <a:effectLst/>
                        <a:latin typeface="Arial Narrow"/>
                        <a:ea typeface="Times New Roman"/>
                        <a:cs typeface="Times New Roman"/>
                      </a:endParaRPr>
                    </a:p>
                  </a:txBody>
                  <a:tcPr marL="63713" marR="63713" marT="0" marB="0">
                    <a:solidFill>
                      <a:schemeClr val="accent1">
                        <a:lumMod val="75000"/>
                      </a:schemeClr>
                    </a:solidFill>
                  </a:tcPr>
                </a:tc>
                <a:tc gridSpan="2">
                  <a:txBody>
                    <a:bodyPr/>
                    <a:lstStyle/>
                    <a:p>
                      <a:pPr marL="0" marR="0" algn="ctr">
                        <a:spcBef>
                          <a:spcPts val="0"/>
                        </a:spcBef>
                        <a:spcAft>
                          <a:spcPts val="0"/>
                        </a:spcAft>
                      </a:pPr>
                      <a:r>
                        <a:rPr lang="en-US" sz="1800" dirty="0">
                          <a:effectLst/>
                        </a:rPr>
                        <a:t>Rigorous</a:t>
                      </a:r>
                      <a:endParaRPr lang="en-US" sz="1800" dirty="0">
                        <a:effectLst/>
                        <a:latin typeface="Arial Narrow"/>
                        <a:ea typeface="Times New Roman"/>
                        <a:cs typeface="Times New Roman"/>
                      </a:endParaRPr>
                    </a:p>
                  </a:txBody>
                  <a:tcPr marL="63713" marR="63713" marT="0" marB="0">
                    <a:solidFill>
                      <a:schemeClr val="accent1">
                        <a:lumMod val="75000"/>
                      </a:schemeClr>
                    </a:solidFill>
                  </a:tcPr>
                </a:tc>
                <a:tc hMerge="1">
                  <a:txBody>
                    <a:bodyPr/>
                    <a:lstStyle/>
                    <a:p>
                      <a:endParaRPr lang="en-US"/>
                    </a:p>
                  </a:txBody>
                  <a:tcPr/>
                </a:tc>
                <a:tc rowSpan="2">
                  <a:txBody>
                    <a:bodyPr/>
                    <a:lstStyle/>
                    <a:p>
                      <a:pPr marL="0" marR="0">
                        <a:spcBef>
                          <a:spcPts val="0"/>
                        </a:spcBef>
                        <a:spcAft>
                          <a:spcPts val="0"/>
                        </a:spcAft>
                      </a:pPr>
                      <a:r>
                        <a:rPr lang="en-US" sz="1800" dirty="0" smtClean="0">
                          <a:effectLst/>
                        </a:rPr>
                        <a:t>Comparable</a:t>
                      </a:r>
                      <a:endParaRPr lang="en-US" sz="1800" dirty="0">
                        <a:effectLst/>
                        <a:latin typeface="Arial Narrow"/>
                        <a:ea typeface="Times New Roman"/>
                        <a:cs typeface="Times New Roman"/>
                      </a:endParaRPr>
                    </a:p>
                  </a:txBody>
                  <a:tcPr marL="63713" marR="63713" marT="0" marB="0">
                    <a:solidFill>
                      <a:schemeClr val="accent1">
                        <a:lumMod val="75000"/>
                      </a:schemeClr>
                    </a:solidFill>
                  </a:tcPr>
                </a:tc>
                <a:tc rowSpan="2">
                  <a:txBody>
                    <a:bodyPr/>
                    <a:lstStyle/>
                    <a:p>
                      <a:pPr marL="0" marR="0" algn="ctr">
                        <a:spcBef>
                          <a:spcPts val="0"/>
                        </a:spcBef>
                        <a:spcAft>
                          <a:spcPts val="0"/>
                        </a:spcAft>
                      </a:pPr>
                      <a:r>
                        <a:rPr lang="en-US" sz="1800" dirty="0">
                          <a:effectLst/>
                        </a:rPr>
                        <a:t>Informs instruction</a:t>
                      </a:r>
                      <a:endParaRPr lang="en-US" sz="1800" dirty="0">
                        <a:effectLst/>
                        <a:latin typeface="Arial Narrow"/>
                        <a:ea typeface="Times New Roman"/>
                        <a:cs typeface="Times New Roman"/>
                      </a:endParaRPr>
                    </a:p>
                  </a:txBody>
                  <a:tcPr marL="63713" marR="63713" marT="0" marB="0">
                    <a:solidFill>
                      <a:schemeClr val="accent1">
                        <a:lumMod val="75000"/>
                      </a:schemeClr>
                    </a:solidFill>
                  </a:tcPr>
                </a:tc>
                <a:tc rowSpan="2">
                  <a:txBody>
                    <a:bodyPr/>
                    <a:lstStyle/>
                    <a:p>
                      <a:pPr marL="0" marR="0" algn="ctr">
                        <a:spcBef>
                          <a:spcPts val="0"/>
                        </a:spcBef>
                        <a:spcAft>
                          <a:spcPts val="0"/>
                        </a:spcAft>
                      </a:pPr>
                      <a:r>
                        <a:rPr lang="en-US" sz="1800" dirty="0">
                          <a:effectLst/>
                        </a:rPr>
                        <a:t>Supports learning goals</a:t>
                      </a:r>
                      <a:endParaRPr lang="en-US" sz="1800" dirty="0">
                        <a:effectLst/>
                        <a:latin typeface="Arial Narrow"/>
                        <a:ea typeface="Times New Roman"/>
                        <a:cs typeface="Times New Roman"/>
                      </a:endParaRPr>
                    </a:p>
                  </a:txBody>
                  <a:tcPr marL="63713" marR="63713" marT="0" marB="0">
                    <a:solidFill>
                      <a:schemeClr val="accent1">
                        <a:lumMod val="75000"/>
                      </a:schemeClr>
                    </a:solidFill>
                  </a:tcPr>
                </a:tc>
              </a:tr>
              <a:tr h="1219460">
                <a:tc vMerge="1">
                  <a:txBody>
                    <a:bodyPr/>
                    <a:lstStyle/>
                    <a:p>
                      <a:endParaRPr lang="en-US"/>
                    </a:p>
                  </a:txBody>
                  <a:tcPr/>
                </a:tc>
                <a:tc>
                  <a:txBody>
                    <a:bodyPr/>
                    <a:lstStyle/>
                    <a:p>
                      <a:pPr marL="0" marR="0">
                        <a:spcBef>
                          <a:spcPts val="0"/>
                        </a:spcBef>
                        <a:spcAft>
                          <a:spcPts val="0"/>
                        </a:spcAft>
                      </a:pPr>
                      <a:r>
                        <a:rPr lang="en-US" sz="2000" dirty="0">
                          <a:effectLst/>
                        </a:rPr>
                        <a:t>Measures learning standards</a:t>
                      </a:r>
                      <a:endParaRPr lang="en-US" sz="2000" dirty="0">
                        <a:effectLst/>
                        <a:latin typeface="Arial Narrow"/>
                        <a:ea typeface="Times New Roman"/>
                        <a:cs typeface="Times New Roman"/>
                      </a:endParaRPr>
                    </a:p>
                  </a:txBody>
                  <a:tcPr marL="63713" marR="63713" marT="0" marB="0">
                    <a:solidFill>
                      <a:schemeClr val="accent1">
                        <a:lumMod val="75000"/>
                      </a:schemeClr>
                    </a:solidFill>
                  </a:tcPr>
                </a:tc>
                <a:tc>
                  <a:txBody>
                    <a:bodyPr/>
                    <a:lstStyle/>
                    <a:p>
                      <a:pPr marL="0" marR="0">
                        <a:spcBef>
                          <a:spcPts val="0"/>
                        </a:spcBef>
                        <a:spcAft>
                          <a:spcPts val="0"/>
                        </a:spcAft>
                      </a:pPr>
                      <a:r>
                        <a:rPr lang="en-US" sz="2000" dirty="0">
                          <a:effectLst/>
                        </a:rPr>
                        <a:t>Reliability and Validity</a:t>
                      </a:r>
                      <a:endParaRPr lang="en-US" sz="2000" dirty="0">
                        <a:effectLst/>
                        <a:latin typeface="Arial Narrow"/>
                        <a:ea typeface="Times New Roman"/>
                        <a:cs typeface="Times New Roman"/>
                      </a:endParaRPr>
                    </a:p>
                  </a:txBody>
                  <a:tcPr marL="63713" marR="63713"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7" name="Table 6"/>
          <p:cNvGraphicFramePr>
            <a:graphicFrameLocks noGrp="1"/>
          </p:cNvGraphicFramePr>
          <p:nvPr/>
        </p:nvGraphicFramePr>
        <p:xfrm>
          <a:off x="1524000" y="3352800"/>
          <a:ext cx="6400800" cy="2590800"/>
        </p:xfrm>
        <a:graphic>
          <a:graphicData uri="http://schemas.openxmlformats.org/drawingml/2006/table">
            <a:tbl>
              <a:tblPr firstRow="1" firstCol="1" lastRow="1" lastCol="1" bandRow="1" bandCol="1">
                <a:tableStyleId>{5C22544A-7EE6-4342-B048-85BDC9FD1C3A}</a:tableStyleId>
              </a:tblPr>
              <a:tblGrid>
                <a:gridCol w="2648517"/>
                <a:gridCol w="3752283"/>
              </a:tblGrid>
              <a:tr h="2590800">
                <a:tc>
                  <a:txBody>
                    <a:bodyPr/>
                    <a:lstStyle/>
                    <a:p>
                      <a:pPr marL="0" marR="0" algn="ctr">
                        <a:spcBef>
                          <a:spcPts val="0"/>
                        </a:spcBef>
                        <a:spcAft>
                          <a:spcPts val="0"/>
                        </a:spcAft>
                      </a:pPr>
                      <a:r>
                        <a:rPr lang="en-US" sz="1800" dirty="0">
                          <a:effectLst/>
                        </a:rPr>
                        <a:t>Utilizes a diverse set of assessment techniques (i.e. performance-based tasks)</a:t>
                      </a:r>
                      <a:endParaRPr lang="en-US" sz="1800" dirty="0">
                        <a:effectLst/>
                        <a:latin typeface="Arial Narrow"/>
                        <a:ea typeface="Times New Roman"/>
                        <a:cs typeface="Times New Roman"/>
                      </a:endParaRPr>
                    </a:p>
                  </a:txBody>
                  <a:tcPr marL="63713" marR="63713" marT="0" marB="0">
                    <a:solidFill>
                      <a:schemeClr val="accent1">
                        <a:lumMod val="75000"/>
                      </a:schemeClr>
                    </a:solidFill>
                  </a:tcPr>
                </a:tc>
                <a:tc>
                  <a:txBody>
                    <a:bodyPr/>
                    <a:lstStyle/>
                    <a:p>
                      <a:pPr marL="0" marR="0" algn="ctr">
                        <a:spcBef>
                          <a:spcPts val="0"/>
                        </a:spcBef>
                        <a:spcAft>
                          <a:spcPts val="0"/>
                        </a:spcAft>
                      </a:pPr>
                      <a:r>
                        <a:rPr lang="en-US" sz="1800" dirty="0">
                          <a:effectLst/>
                        </a:rPr>
                        <a:t>Recommendation (keep the assessment, eliminate the assessment, modify existing assessments and/or identify or create high-quality assessments that may be used for APPR and/or other formative/instructional purposes)</a:t>
                      </a:r>
                      <a:endParaRPr lang="en-US" sz="1800" dirty="0">
                        <a:effectLst/>
                        <a:latin typeface="Arial Narrow"/>
                        <a:ea typeface="Times New Roman"/>
                        <a:cs typeface="Times New Roman"/>
                      </a:endParaRPr>
                    </a:p>
                  </a:txBody>
                  <a:tcPr marL="63713" marR="63713" marT="0" marB="0">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miter lim="800000"/>
            <a:headEnd/>
            <a:tailEnd/>
          </a:ln>
        </p:spPr>
        <p:txBody>
          <a:bodyPr/>
          <a:lstStyle/>
          <a:p>
            <a:fld id="{C4C79015-6C0A-4CFD-9CE5-E4612BF243A6}" type="slidenum">
              <a:rPr lang="en-US" altLang="en-US" smtClean="0">
                <a:cs typeface="Verdana" pitchFamily="34" charset="0"/>
              </a:rPr>
              <a:pPr/>
              <a:t>15</a:t>
            </a:fld>
            <a:endParaRPr lang="en-US" altLang="en-US" smtClean="0">
              <a:cs typeface="Verdana" pitchFamily="34" charset="0"/>
            </a:endParaRPr>
          </a:p>
        </p:txBody>
      </p:sp>
      <p:sp>
        <p:nvSpPr>
          <p:cNvPr id="16387" name="Rectangle 2"/>
          <p:cNvSpPr>
            <a:spLocks noGrp="1" noChangeArrowheads="1"/>
          </p:cNvSpPr>
          <p:nvPr>
            <p:ph type="title"/>
          </p:nvPr>
        </p:nvSpPr>
        <p:spPr>
          <a:xfrm>
            <a:off x="381000" y="152400"/>
            <a:ext cx="8229600" cy="1143000"/>
          </a:xfrm>
        </p:spPr>
        <p:txBody>
          <a:bodyPr/>
          <a:lstStyle/>
          <a:p>
            <a:pPr eaLnBrk="1" hangingPunct="1">
              <a:defRPr/>
            </a:pPr>
            <a:r>
              <a:rPr lang="en-US" sz="3200">
                <a:cs typeface="Verdana" charset="0"/>
              </a:rPr>
              <a:t>How do the assessment review criteria represent validity (and reliability) for local assessments?</a:t>
            </a:r>
          </a:p>
        </p:txBody>
      </p:sp>
      <p:pic>
        <p:nvPicPr>
          <p:cNvPr id="17412"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2971800" y="19812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a:ln>
            <a:miter lim="800000"/>
            <a:headEnd/>
            <a:tailEnd/>
          </a:ln>
        </p:spPr>
        <p:txBody>
          <a:bodyPr/>
          <a:lstStyle/>
          <a:p>
            <a:fld id="{45D2D534-0DFD-4A04-93E8-E58B6502C3F1}" type="slidenum">
              <a:rPr lang="en-US" altLang="en-US" smtClean="0">
                <a:cs typeface="Verdana" pitchFamily="34" charset="0"/>
              </a:rPr>
              <a:pPr/>
              <a:t>16</a:t>
            </a:fld>
            <a:endParaRPr lang="en-US" altLang="en-US" smtClean="0">
              <a:cs typeface="Verdana" pitchFamily="34" charset="0"/>
            </a:endParaRPr>
          </a:p>
        </p:txBody>
      </p:sp>
      <p:sp>
        <p:nvSpPr>
          <p:cNvPr id="17411" name="Rectangle 2"/>
          <p:cNvSpPr>
            <a:spLocks noGrp="1" noChangeArrowheads="1"/>
          </p:cNvSpPr>
          <p:nvPr>
            <p:ph type="title"/>
          </p:nvPr>
        </p:nvSpPr>
        <p:spPr>
          <a:xfrm>
            <a:off x="457200" y="152400"/>
            <a:ext cx="8229600" cy="1143000"/>
          </a:xfrm>
        </p:spPr>
        <p:txBody>
          <a:bodyPr/>
          <a:lstStyle/>
          <a:p>
            <a:pPr eaLnBrk="1" hangingPunct="1">
              <a:defRPr/>
            </a:pPr>
            <a:r>
              <a:rPr lang="en-US" sz="2400">
                <a:cs typeface="Verdana" charset="0"/>
              </a:rPr>
              <a:t>Question: Which aspects of the assessment review process have you found most difficult to document for the assessments you have reviewed?</a:t>
            </a:r>
          </a:p>
        </p:txBody>
      </p:sp>
      <p:pic>
        <p:nvPicPr>
          <p:cNvPr id="18436" name="Picture 2" descr="C:\Users\Sue\AppData\Local\Microsoft\Windows\Temporary Internet Files\Content.IE5\70SYQ1PT\MC900442000[1].png"/>
          <p:cNvPicPr>
            <a:picLocks noChangeAspect="1" noChangeArrowheads="1"/>
          </p:cNvPicPr>
          <p:nvPr/>
        </p:nvPicPr>
        <p:blipFill>
          <a:blip r:embed="rId2"/>
          <a:srcRect/>
          <a:stretch>
            <a:fillRect/>
          </a:stretch>
        </p:blipFill>
        <p:spPr bwMode="auto">
          <a:xfrm>
            <a:off x="444500" y="1943100"/>
            <a:ext cx="3810000" cy="3810000"/>
          </a:xfrm>
          <a:prstGeom prst="rect">
            <a:avLst/>
          </a:prstGeom>
          <a:noFill/>
          <a:ln w="9525">
            <a:noFill/>
            <a:miter lim="800000"/>
            <a:headEnd/>
            <a:tailEnd/>
          </a:ln>
        </p:spPr>
      </p:pic>
      <p:sp>
        <p:nvSpPr>
          <p:cNvPr id="6" name="Rectangle 3"/>
          <p:cNvSpPr txBox="1">
            <a:spLocks noChangeArrowheads="1"/>
          </p:cNvSpPr>
          <p:nvPr/>
        </p:nvSpPr>
        <p:spPr bwMode="auto">
          <a:xfrm>
            <a:off x="4572000" y="2574925"/>
            <a:ext cx="4114800" cy="1905000"/>
          </a:xfrm>
          <a:prstGeom prst="rect">
            <a:avLst/>
          </a:prstGeom>
          <a:noFill/>
          <a:ln w="9525">
            <a:solidFill>
              <a:srgbClr val="7F7F7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700" b="1">
                <a:solidFill>
                  <a:schemeClr val="bg2">
                    <a:lumMod val="75000"/>
                  </a:schemeClr>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bg2">
                    <a:lumMod val="75000"/>
                  </a:schemeClr>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eaLnBrk="1" hangingPunct="1">
              <a:buFontTx/>
              <a:buNone/>
              <a:defRPr/>
            </a:pPr>
            <a:r>
              <a:rPr lang="en-US" altLang="en-US" sz="3600" kern="0" dirty="0" smtClean="0">
                <a:solidFill>
                  <a:srgbClr val="606060"/>
                </a:solidFill>
              </a:rPr>
              <a:t>In the chat box, please share your thoughts</a:t>
            </a:r>
          </a:p>
          <a:p>
            <a:pPr eaLnBrk="1" hangingPunct="1">
              <a:defRPr/>
            </a:pPr>
            <a:endParaRPr lang="en-US" altLang="en-US" kern="0" dirty="0" smtClean="0">
              <a:solidFill>
                <a:srgbClr val="606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noFill/>
          <a:ln>
            <a:miter lim="800000"/>
            <a:headEnd/>
            <a:tailEnd/>
          </a:ln>
        </p:spPr>
        <p:txBody>
          <a:bodyPr/>
          <a:lstStyle/>
          <a:p>
            <a:fld id="{1DB39552-8F49-4C07-B15B-001EC6165990}" type="slidenum">
              <a:rPr lang="en-US" altLang="en-US" smtClean="0">
                <a:cs typeface="Verdana" pitchFamily="34" charset="0"/>
              </a:rPr>
              <a:pPr/>
              <a:t>17</a:t>
            </a:fld>
            <a:endParaRPr lang="en-US" altLang="en-US" smtClean="0">
              <a:cs typeface="Verdana" pitchFamily="34" charset="0"/>
            </a:endParaRPr>
          </a:p>
        </p:txBody>
      </p:sp>
      <p:sp>
        <p:nvSpPr>
          <p:cNvPr id="18435" name="Rectangle 2"/>
          <p:cNvSpPr>
            <a:spLocks noGrp="1" noChangeArrowheads="1"/>
          </p:cNvSpPr>
          <p:nvPr>
            <p:ph type="title"/>
          </p:nvPr>
        </p:nvSpPr>
        <p:spPr>
          <a:xfrm>
            <a:off x="457200" y="152400"/>
            <a:ext cx="8229600" cy="1143000"/>
          </a:xfrm>
        </p:spPr>
        <p:txBody>
          <a:bodyPr/>
          <a:lstStyle/>
          <a:p>
            <a:pPr eaLnBrk="1" hangingPunct="1">
              <a:defRPr/>
            </a:pPr>
            <a:r>
              <a:rPr lang="en-US" altLang="en-US" sz="3200" smtClean="0">
                <a:ea typeface="ＭＳ Ｐゴシック" pitchFamily="34" charset="-128"/>
              </a:rPr>
              <a:t>What is “rigor” and how can we know (and document) that an assessment is rigorous?</a:t>
            </a:r>
          </a:p>
        </p:txBody>
      </p:sp>
      <p:pic>
        <p:nvPicPr>
          <p:cNvPr id="19460"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2971800" y="19812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0"/>
          </p:nvPr>
        </p:nvSpPr>
        <p:spPr>
          <a:noFill/>
          <a:ln>
            <a:miter lim="800000"/>
            <a:headEnd/>
            <a:tailEnd/>
          </a:ln>
        </p:spPr>
        <p:txBody>
          <a:bodyPr/>
          <a:lstStyle/>
          <a:p>
            <a:fld id="{74E69554-DFF3-43D2-9CE0-A101123F463A}" type="slidenum">
              <a:rPr lang="en-US" altLang="en-US" smtClean="0">
                <a:cs typeface="Verdana" pitchFamily="34" charset="0"/>
              </a:rPr>
              <a:pPr/>
              <a:t>18</a:t>
            </a:fld>
            <a:endParaRPr lang="en-US" altLang="en-US" smtClean="0">
              <a:cs typeface="Verdana" pitchFamily="34" charset="0"/>
            </a:endParaRPr>
          </a:p>
        </p:txBody>
      </p:sp>
      <p:sp>
        <p:nvSpPr>
          <p:cNvPr id="19459" name="Rectangle 2"/>
          <p:cNvSpPr>
            <a:spLocks noGrp="1" noChangeArrowheads="1"/>
          </p:cNvSpPr>
          <p:nvPr>
            <p:ph type="title"/>
          </p:nvPr>
        </p:nvSpPr>
        <p:spPr/>
        <p:txBody>
          <a:bodyPr/>
          <a:lstStyle/>
          <a:p>
            <a:pPr eaLnBrk="1" hangingPunct="1">
              <a:defRPr/>
            </a:pPr>
            <a:r>
              <a:rPr lang="en-US">
                <a:cs typeface="Verdana" charset="0"/>
              </a:rPr>
              <a:t>Measuring Learning Standards</a:t>
            </a:r>
            <a:br>
              <a:rPr lang="en-US">
                <a:cs typeface="Verdana" charset="0"/>
              </a:rPr>
            </a:br>
            <a:r>
              <a:rPr lang="en-US">
                <a:cs typeface="Verdana" charset="0"/>
              </a:rPr>
              <a:t>Validity</a:t>
            </a:r>
          </a:p>
        </p:txBody>
      </p:sp>
      <p:sp>
        <p:nvSpPr>
          <p:cNvPr id="6" name="Content Placeholder 2"/>
          <p:cNvSpPr>
            <a:spLocks noGrp="1"/>
          </p:cNvSpPr>
          <p:nvPr>
            <p:ph idx="1"/>
          </p:nvPr>
        </p:nvSpPr>
        <p:spPr/>
        <p:txBody>
          <a:bodyPr/>
          <a:lstStyle/>
          <a:p>
            <a:pPr>
              <a:defRPr/>
            </a:pPr>
            <a:r>
              <a:rPr lang="en-US" dirty="0" smtClean="0">
                <a:ea typeface="Verdana" panose="020B0604030504040204" pitchFamily="34" charset="0"/>
              </a:rPr>
              <a:t>Does the assessment REALLY indicate intended learning outcomes?</a:t>
            </a:r>
          </a:p>
          <a:p>
            <a:pPr>
              <a:defRPr/>
            </a:pPr>
            <a:r>
              <a:rPr lang="en-US" dirty="0" smtClean="0">
                <a:ea typeface="Verdana" panose="020B0604030504040204" pitchFamily="34" charset="0"/>
              </a:rPr>
              <a:t>Do the content and thinking skills match the standard?</a:t>
            </a:r>
          </a:p>
          <a:p>
            <a:pPr>
              <a:defRPr/>
            </a:pPr>
            <a:r>
              <a:rPr lang="en-US" dirty="0" smtClean="0">
                <a:ea typeface="Verdana" panose="020B0604030504040204" pitchFamily="34" charset="0"/>
              </a:rPr>
              <a:t>Two recommended methods for answering this question and documenting it:</a:t>
            </a:r>
          </a:p>
          <a:p>
            <a:pPr lvl="1">
              <a:defRPr/>
            </a:pPr>
            <a:r>
              <a:rPr lang="en-US" dirty="0" smtClean="0"/>
              <a:t>Test blueprint</a:t>
            </a:r>
          </a:p>
          <a:p>
            <a:pPr lvl="1">
              <a:defRPr/>
            </a:pPr>
            <a:r>
              <a:rPr lang="en-US" dirty="0" smtClean="0"/>
              <a:t>Panel review of items or tasks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a:ln>
            <a:miter lim="800000"/>
            <a:headEnd/>
            <a:tailEnd/>
          </a:ln>
        </p:spPr>
        <p:txBody>
          <a:bodyPr/>
          <a:lstStyle/>
          <a:p>
            <a:fld id="{54BA772B-ECFA-497B-8069-DF643827A914}" type="slidenum">
              <a:rPr lang="en-US" altLang="en-US" smtClean="0">
                <a:cs typeface="Verdana" pitchFamily="34" charset="0"/>
              </a:rPr>
              <a:pPr/>
              <a:t>19</a:t>
            </a:fld>
            <a:endParaRPr lang="en-US" altLang="en-US" smtClean="0">
              <a:cs typeface="Verdana" pitchFamily="34" charset="0"/>
            </a:endParaRPr>
          </a:p>
        </p:txBody>
      </p:sp>
      <p:sp>
        <p:nvSpPr>
          <p:cNvPr id="20483" name="Rectangle 2"/>
          <p:cNvSpPr>
            <a:spLocks noGrp="1" noChangeArrowheads="1"/>
          </p:cNvSpPr>
          <p:nvPr>
            <p:ph type="title"/>
          </p:nvPr>
        </p:nvSpPr>
        <p:spPr/>
        <p:txBody>
          <a:bodyPr/>
          <a:lstStyle/>
          <a:p>
            <a:pPr eaLnBrk="1" hangingPunct="1">
              <a:defRPr/>
            </a:pPr>
            <a:r>
              <a:rPr lang="en-US" sz="3600">
                <a:cs typeface="Verdana" charset="0"/>
              </a:rPr>
              <a:t>Test Blueprint for a Middle School Science Unit</a:t>
            </a:r>
            <a:endParaRPr lang="en-US">
              <a:cs typeface="Verdana" charset="0"/>
            </a:endParaRPr>
          </a:p>
        </p:txBody>
      </p:sp>
      <p:graphicFrame>
        <p:nvGraphicFramePr>
          <p:cNvPr id="6" name="Group 86"/>
          <p:cNvGraphicFramePr>
            <a:graphicFrameLocks noGrp="1"/>
          </p:cNvGraphicFramePr>
          <p:nvPr/>
        </p:nvGraphicFramePr>
        <p:xfrm>
          <a:off x="457200" y="1752600"/>
          <a:ext cx="8229600" cy="4867275"/>
        </p:xfrm>
        <a:graphic>
          <a:graphicData uri="http://schemas.openxmlformats.org/drawingml/2006/table">
            <a:tbl>
              <a:tblPr/>
              <a:tblGrid>
                <a:gridCol w="2848708"/>
                <a:gridCol w="1345223"/>
                <a:gridCol w="1345223"/>
                <a:gridCol w="1345223"/>
                <a:gridCol w="1345223"/>
              </a:tblGrid>
              <a:tr h="883997">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dirty="0" smtClean="0">
                          <a:ln>
                            <a:noFill/>
                          </a:ln>
                          <a:solidFill>
                            <a:schemeClr val="tx2"/>
                          </a:solidFill>
                          <a:effectLst/>
                          <a:latin typeface="Arial" charset="0"/>
                        </a:rPr>
                        <a:t>Learning Objective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Re-member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Under-stand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Arial" charset="0"/>
                        </a:rPr>
                        <a:t>Apply</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Arial" charset="0"/>
                        </a:rPr>
                        <a:t>Total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377">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Identify basic parts of cell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16 (40%)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96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Distinguish between plant &amp; animal cells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 (10%)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96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Describe diffusion and the function of cell membrane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8 (20%)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02">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Explain the process of cell division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12 (30%)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67">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Arial" charset="0"/>
                        </a:rPr>
                        <a:t>Total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22 (55%)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8 (20%)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10 (25%)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40</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(100%)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Introductions</a:t>
            </a:r>
            <a:endParaRPr lang="en-US" dirty="0"/>
          </a:p>
        </p:txBody>
      </p:sp>
      <p:sp>
        <p:nvSpPr>
          <p:cNvPr id="3" name="Content Placeholder 2"/>
          <p:cNvSpPr>
            <a:spLocks noGrp="1"/>
          </p:cNvSpPr>
          <p:nvPr>
            <p:ph idx="1"/>
          </p:nvPr>
        </p:nvSpPr>
        <p:spPr/>
        <p:txBody>
          <a:bodyPr/>
          <a:lstStyle/>
          <a:p>
            <a:pPr>
              <a:defRPr/>
            </a:pPr>
            <a:r>
              <a:rPr lang="en-US" dirty="0" smtClean="0"/>
              <a:t>Sue Brookhart, Ph.D.</a:t>
            </a:r>
          </a:p>
          <a:p>
            <a:pPr>
              <a:defRPr/>
            </a:pPr>
            <a:endParaRPr lang="en-US" dirty="0"/>
          </a:p>
          <a:p>
            <a:pPr>
              <a:defRPr/>
            </a:pPr>
            <a:endParaRPr lang="en-US" dirty="0" smtClean="0"/>
          </a:p>
          <a:p>
            <a:pPr marL="0" indent="0">
              <a:buFontTx/>
              <a:buNone/>
              <a:defRPr/>
            </a:pPr>
            <a:endParaRPr lang="en-US" dirty="0" smtClean="0"/>
          </a:p>
          <a:p>
            <a:pPr>
              <a:defRPr/>
            </a:pPr>
            <a:r>
              <a:rPr lang="en-US" dirty="0" smtClean="0"/>
              <a:t>Juliette Lyons-Thomas, Ph.D. (Fellow, Regents Research Fund)</a:t>
            </a:r>
            <a:endParaRPr lang="en-US" dirty="0"/>
          </a:p>
        </p:txBody>
      </p:sp>
      <p:sp>
        <p:nvSpPr>
          <p:cNvPr id="4100" name="Slide Number Placeholder 3"/>
          <p:cNvSpPr>
            <a:spLocks noGrp="1"/>
          </p:cNvSpPr>
          <p:nvPr>
            <p:ph type="sldNum" sz="quarter" idx="10"/>
          </p:nvPr>
        </p:nvSpPr>
        <p:spPr>
          <a:noFill/>
          <a:ln>
            <a:miter lim="800000"/>
            <a:headEnd/>
            <a:tailEnd/>
          </a:ln>
        </p:spPr>
        <p:txBody>
          <a:bodyPr/>
          <a:lstStyle/>
          <a:p>
            <a:fld id="{0544DF33-5DA2-4876-810C-AF5637923F2C}" type="slidenum">
              <a:rPr lang="en-US" altLang="en-US" smtClean="0">
                <a:cs typeface="Verdana" pitchFamily="34" charset="0"/>
              </a:rPr>
              <a:pPr/>
              <a:t>2</a:t>
            </a:fld>
            <a:endParaRPr lang="en-US" altLang="en-US" smtClean="0">
              <a:cs typeface="Verdana" pitchFamily="34" charset="0"/>
            </a:endParaRPr>
          </a:p>
        </p:txBody>
      </p:sp>
      <p:pic>
        <p:nvPicPr>
          <p:cNvPr id="4101" name="Picture 3"/>
          <p:cNvPicPr>
            <a:picLocks noChangeAspect="1"/>
          </p:cNvPicPr>
          <p:nvPr/>
        </p:nvPicPr>
        <p:blipFill>
          <a:blip r:embed="rId2"/>
          <a:srcRect/>
          <a:stretch>
            <a:fillRect/>
          </a:stretch>
        </p:blipFill>
        <p:spPr bwMode="auto">
          <a:xfrm>
            <a:off x="4648200" y="1676400"/>
            <a:ext cx="1752600" cy="1817688"/>
          </a:xfrm>
          <a:prstGeom prst="rect">
            <a:avLst/>
          </a:prstGeom>
          <a:noFill/>
          <a:ln w="9525">
            <a:noFill/>
            <a:miter lim="800000"/>
            <a:headEnd/>
            <a:tailEnd/>
          </a:ln>
        </p:spPr>
      </p:pic>
      <p:pic>
        <p:nvPicPr>
          <p:cNvPr id="4102" name="Picture 8" descr="C:\Users\jlyonsth\Downloads\Juliette.png"/>
          <p:cNvPicPr>
            <a:picLocks noChangeAspect="1" noChangeArrowheads="1"/>
          </p:cNvPicPr>
          <p:nvPr/>
        </p:nvPicPr>
        <p:blipFill>
          <a:blip r:embed="rId3"/>
          <a:srcRect/>
          <a:stretch>
            <a:fillRect/>
          </a:stretch>
        </p:blipFill>
        <p:spPr bwMode="auto">
          <a:xfrm>
            <a:off x="4648200" y="4279900"/>
            <a:ext cx="1651000" cy="1873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0"/>
          </p:nvPr>
        </p:nvSpPr>
        <p:spPr>
          <a:noFill/>
          <a:ln>
            <a:miter lim="800000"/>
            <a:headEnd/>
            <a:tailEnd/>
          </a:ln>
        </p:spPr>
        <p:txBody>
          <a:bodyPr/>
          <a:lstStyle/>
          <a:p>
            <a:fld id="{0771E435-6C58-4415-AC74-4A9DD5ABCBB9}" type="slidenum">
              <a:rPr lang="en-US" altLang="en-US" smtClean="0">
                <a:cs typeface="Verdana" pitchFamily="34" charset="0"/>
              </a:rPr>
              <a:pPr/>
              <a:t>20</a:t>
            </a:fld>
            <a:endParaRPr lang="en-US" altLang="en-US" smtClean="0">
              <a:cs typeface="Verdana" pitchFamily="34" charset="0"/>
            </a:endParaRPr>
          </a:p>
        </p:txBody>
      </p:sp>
      <p:sp>
        <p:nvSpPr>
          <p:cNvPr id="21507" name="Rectangle 2"/>
          <p:cNvSpPr>
            <a:spLocks noGrp="1" noChangeArrowheads="1"/>
          </p:cNvSpPr>
          <p:nvPr>
            <p:ph type="title"/>
          </p:nvPr>
        </p:nvSpPr>
        <p:spPr/>
        <p:txBody>
          <a:bodyPr/>
          <a:lstStyle/>
          <a:p>
            <a:pPr eaLnBrk="1" hangingPunct="1">
              <a:defRPr/>
            </a:pPr>
            <a:r>
              <a:rPr lang="en-US">
                <a:cs typeface="Verdana" charset="0"/>
              </a:rPr>
              <a:t>Use Blueprint-style Thinking to Review Rubrics</a:t>
            </a:r>
          </a:p>
        </p:txBody>
      </p:sp>
      <p:graphicFrame>
        <p:nvGraphicFramePr>
          <p:cNvPr id="6" name="Content Placeholder 6"/>
          <p:cNvGraphicFramePr>
            <a:graphicFrameLocks noGrp="1"/>
          </p:cNvGraphicFramePr>
          <p:nvPr>
            <p:ph idx="1"/>
          </p:nvPr>
        </p:nvGraphicFramePr>
        <p:xfrm>
          <a:off x="76200" y="1390650"/>
          <a:ext cx="8991600" cy="5467350"/>
        </p:xfrm>
        <a:graphic>
          <a:graphicData uri="http://schemas.openxmlformats.org/drawingml/2006/table">
            <a:tbl>
              <a:tblPr/>
              <a:tblGrid>
                <a:gridCol w="1344613"/>
                <a:gridCol w="1273175"/>
                <a:gridCol w="1273175"/>
                <a:gridCol w="1273175"/>
                <a:gridCol w="1525587"/>
                <a:gridCol w="1555750"/>
                <a:gridCol w="746125"/>
              </a:tblGrid>
              <a:tr h="182891">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CATEGORY</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5</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4</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3</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2</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1</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0</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80">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Student Info Included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(Name, Date, Period)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items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One item missing</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Two items missing</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28669">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General Info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8 items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One item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Two items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Three items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More than 3 items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80">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Eruption Information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6 items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At least 4 items are included and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Half the information is included or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One 2 items included and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Minimal or no information included or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914453">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Volcano Diagram</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Clear, accurate diagram; with all 15 parts shown.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is included; 11-14 of parts clear and accurately shown.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is included;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6-10 parts clear and accurately shown.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is included; 3-5 labeled parts.</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has less than 3 parts labeled.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280234">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Overall Presentation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Clear, neat, organized.  Layout well planned.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Layout is planned and organized.  Writing is not neat</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Info could be better organized.  Writing is sloppy</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Not organized. Not all info fits properly. Some attempt to make it work.  Writing and lines are hastily done.  </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Very disorganized and poorly prepared.  Lines not straight.  Spacing is sloppy.  Writing is hastily done.  May have been done in homeroom.</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suggestions followed for organization and neatness</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97343">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Use of Creativity</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Various materials are used for effect.  Attention to detail obvious.  Good use of color.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3/3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Some use of materials, attention to detail, and/or use of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Some 3/3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Moderate use of varied materials, attention to detail, and/or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Minimal 3/3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Minimal use of either varied materials, attention to detail, or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Some 1-2/3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use of either varied materials, attention to detail, or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Only 1-2/3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creativity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0/3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a:ln>
            <a:miter lim="800000"/>
            <a:headEnd/>
            <a:tailEnd/>
          </a:ln>
        </p:spPr>
        <p:txBody>
          <a:bodyPr/>
          <a:lstStyle/>
          <a:p>
            <a:fld id="{217CFCB5-DB95-43C3-A0F1-D5AEDE2C16AA}" type="slidenum">
              <a:rPr lang="en-US" altLang="en-US" smtClean="0">
                <a:cs typeface="Verdana" pitchFamily="34" charset="0"/>
              </a:rPr>
              <a:pPr/>
              <a:t>21</a:t>
            </a:fld>
            <a:endParaRPr lang="en-US" altLang="en-US" smtClean="0">
              <a:cs typeface="Verdana" pitchFamily="34" charset="0"/>
            </a:endParaRPr>
          </a:p>
        </p:txBody>
      </p:sp>
      <p:sp>
        <p:nvSpPr>
          <p:cNvPr id="22531" name="Rectangle 2"/>
          <p:cNvSpPr>
            <a:spLocks noGrp="1" noChangeArrowheads="1"/>
          </p:cNvSpPr>
          <p:nvPr>
            <p:ph type="title"/>
          </p:nvPr>
        </p:nvSpPr>
        <p:spPr>
          <a:xfrm>
            <a:off x="457200" y="152400"/>
            <a:ext cx="8229600" cy="1143000"/>
          </a:xfrm>
        </p:spPr>
        <p:txBody>
          <a:bodyPr/>
          <a:lstStyle/>
          <a:p>
            <a:pPr eaLnBrk="1" hangingPunct="1">
              <a:defRPr/>
            </a:pPr>
            <a:r>
              <a:rPr lang="en-US" sz="2400">
                <a:cs typeface="Verdana" charset="0"/>
              </a:rPr>
              <a:t>Only half of this score is about understanding volcanoes, and all of those points have to do with counting facts (requiring copying, not even recall)!</a:t>
            </a:r>
          </a:p>
        </p:txBody>
      </p:sp>
      <p:graphicFrame>
        <p:nvGraphicFramePr>
          <p:cNvPr id="6" name="Content Placeholder 6"/>
          <p:cNvGraphicFramePr>
            <a:graphicFrameLocks noGrp="1"/>
          </p:cNvGraphicFramePr>
          <p:nvPr>
            <p:ph idx="1"/>
          </p:nvPr>
        </p:nvGraphicFramePr>
        <p:xfrm>
          <a:off x="76200" y="1601788"/>
          <a:ext cx="8991600" cy="5526089"/>
        </p:xfrm>
        <a:graphic>
          <a:graphicData uri="http://schemas.openxmlformats.org/drawingml/2006/table">
            <a:tbl>
              <a:tblPr/>
              <a:tblGrid>
                <a:gridCol w="1344613"/>
                <a:gridCol w="1273175"/>
                <a:gridCol w="1273175"/>
                <a:gridCol w="1273175"/>
                <a:gridCol w="1525587"/>
                <a:gridCol w="1555750"/>
                <a:gridCol w="746125"/>
              </a:tblGrid>
              <a:tr h="241328">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CATEGORY</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5</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4</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3</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2</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1</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0</a:t>
                      </a:r>
                      <a:endPar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922">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Student Info Included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(Name, Date, Period)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items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One item missing</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 </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Two items missing</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28699">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General Info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8 items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One item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Two items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Three items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More than 3 items missing or inaccurate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731922">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Eruption Information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6 items included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At least 4 items are included and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Half the information is included or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One 2 items included and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Minimal or no information included or accurate</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914505">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Volcano Diagram</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Clear, accurate diagram; with all 15 parts shown.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is included; 11-14 of parts clear and accurately shown.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is included;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6-10 parts clear and accurately shown.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is included; 3-5 labeled parts.</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Diagram has less than 3 parts labeled.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info provided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1280307">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Overall Presentation</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Clear, neat, organized.  Layout well planned.</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Layout is planned and organized.  Writing is not neat</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Info could be better organized.  Writing is sloppy</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Not organized. Not all info fits properly. Some attempt to make it work.  Writing and lines are hastily done.  </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Very disorganized and poorly prepared.  Lines not straight.  Spacing is sloppy.  Writing is hastily done.  May have been done in homeroom.</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suggestions followed for organization and neatness</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97406">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Use of Creativity</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Various materials are used for effect.  Attention to detail obvious.  Good use of color.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All 3/3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Some use of materials, attention to detail, and/or use of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Some 3/3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Moderate use of varied materials, attention to detail, and/or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Minimal 3/3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Minimal use of either varied materials, attention to detail, or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Some 1-2/3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use of either varied materials, attention to detail, or color.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Only 1-2/3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300" b="1">
                          <a:solidFill>
                            <a:srgbClr val="606060"/>
                          </a:solidFill>
                          <a:latin typeface="Arial" pitchFamily="34" charset="0"/>
                          <a:ea typeface="ＭＳ Ｐゴシック" pitchFamily="34" charset="-128"/>
                        </a:defRPr>
                      </a:lvl1pPr>
                      <a:lvl2pPr marL="742950" indent="-285750" eaLnBrk="0" hangingPunct="0">
                        <a:spcBef>
                          <a:spcPct val="20000"/>
                        </a:spcBef>
                        <a:buSzPct val="50000"/>
                        <a:buFont typeface="Wingdings" pitchFamily="2" charset="2"/>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defRPr sz="1400">
                          <a:solidFill>
                            <a:schemeClr val="tx1"/>
                          </a:solidFill>
                          <a:latin typeface="Arial"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No creativity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rPr>
                        <a:t>0/3</a:t>
                      </a:r>
                      <a:endParaRPr kumimoji="0" lang="en-US" altLang="en-US" sz="1200" b="0" i="0" u="none" strike="noStrike" cap="none" normalizeH="0" baseline="0" smtClean="0">
                        <a:ln>
                          <a:noFill/>
                        </a:ln>
                        <a:solidFill>
                          <a:srgbClr val="000000"/>
                        </a:solidFill>
                        <a:effectLst/>
                        <a:latin typeface="Arial" pitchFamily="34" charset="0"/>
                        <a:ea typeface="ＭＳ Ｐゴシック" pitchFamily="34"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a:ln>
            <a:miter lim="800000"/>
            <a:headEnd/>
            <a:tailEnd/>
          </a:ln>
        </p:spPr>
        <p:txBody>
          <a:bodyPr/>
          <a:lstStyle/>
          <a:p>
            <a:fld id="{AAC517C7-5502-4749-8359-40F32C70B179}" type="slidenum">
              <a:rPr lang="en-US" altLang="en-US" smtClean="0">
                <a:cs typeface="Verdana" pitchFamily="34" charset="0"/>
              </a:rPr>
              <a:pPr/>
              <a:t>22</a:t>
            </a:fld>
            <a:endParaRPr lang="en-US" altLang="en-US" smtClean="0">
              <a:cs typeface="Verdana" pitchFamily="34" charset="0"/>
            </a:endParaRPr>
          </a:p>
        </p:txBody>
      </p:sp>
      <p:sp>
        <p:nvSpPr>
          <p:cNvPr id="23555" name="Rectangle 2"/>
          <p:cNvSpPr>
            <a:spLocks noGrp="1" noChangeArrowheads="1"/>
          </p:cNvSpPr>
          <p:nvPr>
            <p:ph type="title"/>
          </p:nvPr>
        </p:nvSpPr>
        <p:spPr/>
        <p:txBody>
          <a:bodyPr/>
          <a:lstStyle/>
          <a:p>
            <a:pPr eaLnBrk="1" hangingPunct="1">
              <a:defRPr/>
            </a:pPr>
            <a:r>
              <a:rPr lang="en-US">
                <a:cs typeface="Verdana" charset="0"/>
              </a:rPr>
              <a:t>Panel Review of Items or Tasks</a:t>
            </a:r>
          </a:p>
        </p:txBody>
      </p:sp>
      <p:sp>
        <p:nvSpPr>
          <p:cNvPr id="6" name="Content Placeholder 2"/>
          <p:cNvSpPr>
            <a:spLocks noGrp="1"/>
          </p:cNvSpPr>
          <p:nvPr>
            <p:ph idx="1"/>
          </p:nvPr>
        </p:nvSpPr>
        <p:spPr>
          <a:xfrm>
            <a:off x="457200" y="1676400"/>
            <a:ext cx="8229600" cy="5562600"/>
          </a:xfrm>
        </p:spPr>
        <p:txBody>
          <a:bodyPr>
            <a:normAutofit/>
          </a:bodyPr>
          <a:lstStyle/>
          <a:p>
            <a:pPr>
              <a:defRPr/>
            </a:pPr>
            <a:r>
              <a:rPr lang="en-US" dirty="0" smtClean="0">
                <a:ea typeface="Verdana" panose="020B0604030504040204" pitchFamily="34" charset="0"/>
              </a:rPr>
              <a:t>Panel of people different from those who wrote the test or performance assessment</a:t>
            </a:r>
          </a:p>
          <a:p>
            <a:pPr>
              <a:defRPr/>
            </a:pPr>
            <a:r>
              <a:rPr lang="en-US" dirty="0" smtClean="0">
                <a:ea typeface="Verdana" panose="020B0604030504040204" pitchFamily="34" charset="0"/>
              </a:rPr>
              <a:t>Document their qualifications</a:t>
            </a:r>
          </a:p>
          <a:p>
            <a:pPr>
              <a:defRPr/>
            </a:pPr>
            <a:endParaRPr lang="en-US" dirty="0" smtClean="0">
              <a:ea typeface="Verdana" panose="020B0604030504040204" pitchFamily="34" charset="0"/>
            </a:endParaRPr>
          </a:p>
          <a:p>
            <a:pPr>
              <a:defRPr/>
            </a:pPr>
            <a:endParaRPr lang="en-US" dirty="0" smtClean="0">
              <a:ea typeface="Verdana" panose="020B0604030504040204" pitchFamily="34" charset="0"/>
            </a:endParaRPr>
          </a:p>
          <a:p>
            <a:pPr>
              <a:defRPr/>
            </a:pPr>
            <a:r>
              <a:rPr lang="en-US" dirty="0" smtClean="0">
                <a:ea typeface="Verdana" panose="020B0604030504040204" pitchFamily="34" charset="0"/>
              </a:rPr>
              <a:t>Go through the test item by item, or performance assessment task and rubrics, evaluating the match (of both content and thinking skills) to the standard.  Tally.  Report results. </a:t>
            </a:r>
            <a:endParaRPr lang="en-US" dirty="0">
              <a:ea typeface="Verdana" panose="020B0604030504040204" pitchFamily="34" charset="0"/>
            </a:endParaRPr>
          </a:p>
        </p:txBody>
      </p:sp>
      <p:pic>
        <p:nvPicPr>
          <p:cNvPr id="24581" name="Picture 2" descr="C:\Users\Sue\AppData\Local\Microsoft\Windows\Temporary Internet Files\Content.IE5\2N7KVXZV\MC900174351[1].wmf"/>
          <p:cNvPicPr>
            <a:picLocks noChangeAspect="1" noChangeArrowheads="1"/>
          </p:cNvPicPr>
          <p:nvPr/>
        </p:nvPicPr>
        <p:blipFill>
          <a:blip r:embed="rId2"/>
          <a:srcRect/>
          <a:stretch>
            <a:fillRect/>
          </a:stretch>
        </p:blipFill>
        <p:spPr bwMode="auto">
          <a:xfrm>
            <a:off x="6867525" y="2619375"/>
            <a:ext cx="1743075"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a:ln>
            <a:miter lim="800000"/>
            <a:headEnd/>
            <a:tailEnd/>
          </a:ln>
        </p:spPr>
        <p:txBody>
          <a:bodyPr/>
          <a:lstStyle/>
          <a:p>
            <a:fld id="{39D74FD1-AF5D-4C8F-B486-DF99AC0E0ED2}" type="slidenum">
              <a:rPr lang="en-US" altLang="en-US" smtClean="0">
                <a:cs typeface="Verdana" pitchFamily="34" charset="0"/>
              </a:rPr>
              <a:pPr/>
              <a:t>23</a:t>
            </a:fld>
            <a:endParaRPr lang="en-US" altLang="en-US" smtClean="0">
              <a:cs typeface="Verdana" pitchFamily="34" charset="0"/>
            </a:endParaRPr>
          </a:p>
        </p:txBody>
      </p:sp>
      <p:sp>
        <p:nvSpPr>
          <p:cNvPr id="24579" name="Rectangle 2"/>
          <p:cNvSpPr>
            <a:spLocks noGrp="1" noChangeArrowheads="1"/>
          </p:cNvSpPr>
          <p:nvPr>
            <p:ph type="title"/>
          </p:nvPr>
        </p:nvSpPr>
        <p:spPr/>
        <p:txBody>
          <a:bodyPr/>
          <a:lstStyle/>
          <a:p>
            <a:pPr eaLnBrk="1" hangingPunct="1">
              <a:defRPr/>
            </a:pPr>
            <a:r>
              <a:rPr lang="en-US">
                <a:cs typeface="Verdana" charset="0"/>
              </a:rPr>
              <a:t>Other Ways to Provide Validity Evidence</a:t>
            </a:r>
          </a:p>
        </p:txBody>
      </p:sp>
      <p:sp>
        <p:nvSpPr>
          <p:cNvPr id="6" name="Content Placeholder 2"/>
          <p:cNvSpPr>
            <a:spLocks noGrp="1"/>
          </p:cNvSpPr>
          <p:nvPr>
            <p:ph idx="1"/>
          </p:nvPr>
        </p:nvSpPr>
        <p:spPr>
          <a:xfrm>
            <a:off x="457200" y="1600200"/>
            <a:ext cx="8229600" cy="5257800"/>
          </a:xfrm>
        </p:spPr>
        <p:txBody>
          <a:bodyPr>
            <a:normAutofit/>
          </a:bodyPr>
          <a:lstStyle/>
          <a:p>
            <a:pPr>
              <a:defRPr/>
            </a:pPr>
            <a:r>
              <a:rPr lang="en-US" dirty="0" smtClean="0">
                <a:ea typeface="Verdana" panose="020B0604030504040204" pitchFamily="34" charset="0"/>
              </a:rPr>
              <a:t>Panel uses a protocol, document participants and results</a:t>
            </a:r>
          </a:p>
          <a:p>
            <a:pPr>
              <a:defRPr/>
            </a:pPr>
            <a:endParaRPr lang="en-US" dirty="0" smtClean="0">
              <a:ea typeface="Verdana" panose="020B0604030504040204" pitchFamily="34" charset="0"/>
            </a:endParaRPr>
          </a:p>
          <a:p>
            <a:pPr>
              <a:defRPr/>
            </a:pPr>
            <a:r>
              <a:rPr lang="en-US" dirty="0" smtClean="0">
                <a:ea typeface="Verdana" panose="020B0604030504040204" pitchFamily="34" charset="0"/>
              </a:rPr>
              <a:t>Correlate scores on the test or performance assessment with other known measures of the same standard</a:t>
            </a:r>
          </a:p>
          <a:p>
            <a:pPr>
              <a:defRPr/>
            </a:pPr>
            <a:endParaRPr lang="en-US" dirty="0" smtClean="0">
              <a:ea typeface="Verdana" panose="020B0604030504040204" pitchFamily="34" charset="0"/>
            </a:endParaRPr>
          </a:p>
          <a:p>
            <a:pPr>
              <a:defRPr/>
            </a:pPr>
            <a:r>
              <a:rPr lang="en-US" dirty="0" smtClean="0">
                <a:ea typeface="Verdana" panose="020B0604030504040204" pitchFamily="34" charset="0"/>
              </a:rPr>
              <a:t>Compare scores on the test or performance assessment from students with and without instruction on the standard</a:t>
            </a:r>
          </a:p>
          <a:p>
            <a:pPr>
              <a:defRPr/>
            </a:pPr>
            <a:endParaRPr lang="en-US" dirty="0">
              <a:ea typeface="Verdana" panose="020B0604030504040204" pitchFamily="34" charset="0"/>
            </a:endParaRPr>
          </a:p>
        </p:txBody>
      </p:sp>
      <p:pic>
        <p:nvPicPr>
          <p:cNvPr id="25605" name="Picture 2" descr="C:\Users\Sue\AppData\Local\Microsoft\Windows\Temporary Internet Files\Content.IE5\2N7KVXZV\MC900174351[1].wmf"/>
          <p:cNvPicPr>
            <a:picLocks noChangeAspect="1" noChangeArrowheads="1"/>
          </p:cNvPicPr>
          <p:nvPr/>
        </p:nvPicPr>
        <p:blipFill>
          <a:blip r:embed="rId2"/>
          <a:srcRect/>
          <a:stretch>
            <a:fillRect/>
          </a:stretch>
        </p:blipFill>
        <p:spPr bwMode="auto">
          <a:xfrm>
            <a:off x="3028950" y="2105025"/>
            <a:ext cx="800100" cy="685800"/>
          </a:xfrm>
          <a:prstGeom prst="rect">
            <a:avLst/>
          </a:prstGeom>
          <a:noFill/>
          <a:ln w="9525">
            <a:noFill/>
            <a:miter lim="800000"/>
            <a:headEnd/>
            <a:tailEnd/>
          </a:ln>
        </p:spPr>
      </p:pic>
      <p:pic>
        <p:nvPicPr>
          <p:cNvPr id="25606" name="Picture 4" descr="Mimetypes X Office Spreadsheet Icon 128x128 png"/>
          <p:cNvPicPr>
            <a:picLocks noChangeAspect="1" noChangeArrowheads="1"/>
          </p:cNvPicPr>
          <p:nvPr/>
        </p:nvPicPr>
        <p:blipFill>
          <a:blip r:embed="rId3"/>
          <a:srcRect/>
          <a:stretch>
            <a:fillRect/>
          </a:stretch>
        </p:blipFill>
        <p:spPr bwMode="auto">
          <a:xfrm>
            <a:off x="3429000" y="4038600"/>
            <a:ext cx="685800" cy="685800"/>
          </a:xfrm>
          <a:prstGeom prst="rect">
            <a:avLst/>
          </a:prstGeom>
          <a:noFill/>
          <a:ln w="9525">
            <a:noFill/>
            <a:miter lim="800000"/>
            <a:headEnd/>
            <a:tailEnd/>
          </a:ln>
        </p:spPr>
      </p:pic>
      <p:pic>
        <p:nvPicPr>
          <p:cNvPr id="25607" name="Picture 4" descr="Mimetypes X Office Spreadsheet Icon 128x128 png"/>
          <p:cNvPicPr>
            <a:picLocks noChangeAspect="1" noChangeArrowheads="1"/>
          </p:cNvPicPr>
          <p:nvPr/>
        </p:nvPicPr>
        <p:blipFill>
          <a:blip r:embed="rId3"/>
          <a:srcRect/>
          <a:stretch>
            <a:fillRect/>
          </a:stretch>
        </p:blipFill>
        <p:spPr bwMode="auto">
          <a:xfrm>
            <a:off x="4419600" y="4038600"/>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0"/>
          </p:nvPr>
        </p:nvSpPr>
        <p:spPr>
          <a:noFill/>
          <a:ln>
            <a:miter lim="800000"/>
            <a:headEnd/>
            <a:tailEnd/>
          </a:ln>
        </p:spPr>
        <p:txBody>
          <a:bodyPr/>
          <a:lstStyle/>
          <a:p>
            <a:fld id="{FBD5B7EB-78B3-419E-952F-FDDF24EB6FA5}" type="slidenum">
              <a:rPr lang="en-US" altLang="en-US" smtClean="0">
                <a:cs typeface="Verdana" pitchFamily="34" charset="0"/>
              </a:rPr>
              <a:pPr/>
              <a:t>24</a:t>
            </a:fld>
            <a:endParaRPr lang="en-US" altLang="en-US" smtClean="0">
              <a:cs typeface="Verdana" pitchFamily="34" charset="0"/>
            </a:endParaRPr>
          </a:p>
        </p:txBody>
      </p:sp>
      <p:sp>
        <p:nvSpPr>
          <p:cNvPr id="25603" name="Rectangle 2"/>
          <p:cNvSpPr>
            <a:spLocks noGrp="1" noChangeArrowheads="1"/>
          </p:cNvSpPr>
          <p:nvPr>
            <p:ph type="title"/>
          </p:nvPr>
        </p:nvSpPr>
        <p:spPr/>
        <p:txBody>
          <a:bodyPr/>
          <a:lstStyle/>
          <a:p>
            <a:pPr eaLnBrk="1" hangingPunct="1">
              <a:defRPr/>
            </a:pPr>
            <a:r>
              <a:rPr lang="en-US">
                <a:cs typeface="Verdana" charset="0"/>
              </a:rPr>
              <a:t>Reliability</a:t>
            </a:r>
          </a:p>
        </p:txBody>
      </p:sp>
      <p:sp>
        <p:nvSpPr>
          <p:cNvPr id="6" name="Content Placeholder 2"/>
          <p:cNvSpPr>
            <a:spLocks noGrp="1"/>
          </p:cNvSpPr>
          <p:nvPr>
            <p:ph idx="1"/>
          </p:nvPr>
        </p:nvSpPr>
        <p:spPr>
          <a:xfrm>
            <a:off x="457200" y="1600200"/>
            <a:ext cx="8229600" cy="5486400"/>
          </a:xfrm>
        </p:spPr>
        <p:txBody>
          <a:bodyPr>
            <a:normAutofit/>
          </a:bodyPr>
          <a:lstStyle/>
          <a:p>
            <a:pPr>
              <a:defRPr/>
            </a:pPr>
            <a:r>
              <a:rPr lang="en-US" sz="2600" dirty="0" smtClean="0">
                <a:ea typeface="Verdana" panose="020B0604030504040204" pitchFamily="34" charset="0"/>
              </a:rPr>
              <a:t>For tests with right/wrong scoring, report internal consistency (KR-20, KR-21, alpha, often available from scanning/scoring programs)</a:t>
            </a:r>
          </a:p>
          <a:p>
            <a:pPr>
              <a:defRPr/>
            </a:pPr>
            <a:r>
              <a:rPr lang="en-US" sz="2600" dirty="0" smtClean="0">
                <a:ea typeface="Verdana" panose="020B0604030504040204" pitchFamily="34" charset="0"/>
              </a:rPr>
              <a:t>For performance assessments or essay tests scored with teacher judgment (rubrics or other multi-point scoring), document that 2 or more raters give similar scores (use percent agreement or kappa, </a:t>
            </a:r>
            <a:r>
              <a:rPr lang="en-US" sz="2600" dirty="0">
                <a:ea typeface="Verdana" panose="020B0604030504040204" pitchFamily="34" charset="0"/>
              </a:rPr>
              <a:t>expectancy </a:t>
            </a:r>
            <a:r>
              <a:rPr lang="en-US" sz="2600" dirty="0" smtClean="0">
                <a:ea typeface="Verdana" panose="020B0604030504040204" pitchFamily="34" charset="0"/>
              </a:rPr>
              <a:t>tables)</a:t>
            </a:r>
          </a:p>
          <a:p>
            <a:pPr>
              <a:defRPr/>
            </a:pPr>
            <a:r>
              <a:rPr lang="en-US" sz="2600" dirty="0" smtClean="0">
                <a:ea typeface="Verdana" panose="020B0604030504040204" pitchFamily="34" charset="0"/>
              </a:rPr>
              <a:t>For comparing forms, report the consistency </a:t>
            </a:r>
            <a:r>
              <a:rPr lang="en-US" sz="2600" dirty="0">
                <a:ea typeface="Verdana" panose="020B0604030504040204" pitchFamily="34" charset="0"/>
              </a:rPr>
              <a:t>(</a:t>
            </a:r>
            <a:r>
              <a:rPr lang="en-US" sz="2600" dirty="0" smtClean="0">
                <a:ea typeface="Verdana" panose="020B0604030504040204" pitchFamily="34" charset="0"/>
              </a:rPr>
              <a:t>correlation) of scores for a sample of students taking both forms</a:t>
            </a:r>
            <a:endParaRPr lang="en-US" sz="2600" dirty="0">
              <a:ea typeface="Verdan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a:ln>
            <a:miter lim="800000"/>
            <a:headEnd/>
            <a:tailEnd/>
          </a:ln>
        </p:spPr>
        <p:txBody>
          <a:bodyPr/>
          <a:lstStyle/>
          <a:p>
            <a:fld id="{B834FBD1-E6DF-4DB8-ABA4-2628BC13C1BE}" type="slidenum">
              <a:rPr lang="en-US" altLang="en-US" smtClean="0">
                <a:cs typeface="Verdana" pitchFamily="34" charset="0"/>
              </a:rPr>
              <a:pPr/>
              <a:t>25</a:t>
            </a:fld>
            <a:endParaRPr lang="en-US" altLang="en-US" smtClean="0">
              <a:cs typeface="Verdana" pitchFamily="34" charset="0"/>
            </a:endParaRPr>
          </a:p>
        </p:txBody>
      </p:sp>
      <p:sp>
        <p:nvSpPr>
          <p:cNvPr id="26627" name="Rectangle 2"/>
          <p:cNvSpPr>
            <a:spLocks noGrp="1" noChangeArrowheads="1"/>
          </p:cNvSpPr>
          <p:nvPr>
            <p:ph type="title"/>
          </p:nvPr>
        </p:nvSpPr>
        <p:spPr/>
        <p:txBody>
          <a:bodyPr/>
          <a:lstStyle/>
          <a:p>
            <a:pPr eaLnBrk="1" hangingPunct="1">
              <a:defRPr/>
            </a:pPr>
            <a:r>
              <a:rPr lang="en-US">
                <a:cs typeface="Verdana" charset="0"/>
              </a:rPr>
              <a:t>Expectancy Table for Two Raters Using a Four-point Rubric</a:t>
            </a:r>
          </a:p>
        </p:txBody>
      </p:sp>
      <p:graphicFrame>
        <p:nvGraphicFramePr>
          <p:cNvPr id="6" name="Content Placeholder 4"/>
          <p:cNvGraphicFramePr>
            <a:graphicFrameLocks noGrp="1"/>
          </p:cNvGraphicFramePr>
          <p:nvPr>
            <p:ph idx="1"/>
          </p:nvPr>
        </p:nvGraphicFramePr>
        <p:xfrm>
          <a:off x="457200" y="2078038"/>
          <a:ext cx="8229600" cy="2493961"/>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40066">
                <a:tc>
                  <a:txBody>
                    <a:bodyPr/>
                    <a:lstStyle/>
                    <a:p>
                      <a:pPr algn="r"/>
                      <a:r>
                        <a:rPr lang="en-US" sz="1800" dirty="0" smtClean="0"/>
                        <a:t>Rater</a:t>
                      </a:r>
                      <a:r>
                        <a:rPr lang="en-US" sz="1800" baseline="0" dirty="0" smtClean="0"/>
                        <a:t> 1</a:t>
                      </a:r>
                    </a:p>
                    <a:p>
                      <a:r>
                        <a:rPr lang="en-US" sz="1800" baseline="0" dirty="0" smtClean="0"/>
                        <a:t>Rater 2</a:t>
                      </a:r>
                      <a:endParaRPr lang="en-US" sz="1800" dirty="0"/>
                    </a:p>
                  </a:txBody>
                  <a:tcPr marT="45713" marB="45713">
                    <a:solidFill>
                      <a:schemeClr val="accent1">
                        <a:lumMod val="75000"/>
                      </a:schemeClr>
                    </a:solidFill>
                  </a:tcPr>
                </a:tc>
                <a:tc>
                  <a:txBody>
                    <a:bodyPr/>
                    <a:lstStyle/>
                    <a:p>
                      <a:pPr algn="ctr"/>
                      <a:endParaRPr lang="en-US" sz="1800" dirty="0" smtClean="0"/>
                    </a:p>
                    <a:p>
                      <a:pPr algn="ctr"/>
                      <a:r>
                        <a:rPr lang="en-US" sz="1800" dirty="0" smtClean="0"/>
                        <a:t>1</a:t>
                      </a:r>
                      <a:endParaRPr lang="en-US" sz="1800" dirty="0"/>
                    </a:p>
                  </a:txBody>
                  <a:tcPr marT="45713" marB="45713">
                    <a:solidFill>
                      <a:schemeClr val="accent1">
                        <a:lumMod val="75000"/>
                      </a:schemeClr>
                    </a:solidFill>
                  </a:tcPr>
                </a:tc>
                <a:tc>
                  <a:txBody>
                    <a:bodyPr/>
                    <a:lstStyle/>
                    <a:p>
                      <a:pPr algn="ctr"/>
                      <a:endParaRPr lang="en-US" sz="1800" dirty="0" smtClean="0"/>
                    </a:p>
                    <a:p>
                      <a:pPr algn="ctr"/>
                      <a:r>
                        <a:rPr lang="en-US" sz="1800" dirty="0" smtClean="0"/>
                        <a:t>2</a:t>
                      </a:r>
                      <a:endParaRPr lang="en-US" sz="1800" dirty="0"/>
                    </a:p>
                  </a:txBody>
                  <a:tcPr marT="45713" marB="45713">
                    <a:solidFill>
                      <a:schemeClr val="accent1">
                        <a:lumMod val="75000"/>
                      </a:schemeClr>
                    </a:solidFill>
                  </a:tcPr>
                </a:tc>
                <a:tc>
                  <a:txBody>
                    <a:bodyPr/>
                    <a:lstStyle/>
                    <a:p>
                      <a:pPr algn="ctr"/>
                      <a:endParaRPr lang="en-US" sz="1800" dirty="0" smtClean="0"/>
                    </a:p>
                    <a:p>
                      <a:pPr algn="ctr"/>
                      <a:r>
                        <a:rPr lang="en-US" sz="1800" dirty="0" smtClean="0"/>
                        <a:t>3</a:t>
                      </a:r>
                      <a:endParaRPr lang="en-US" sz="1800" dirty="0"/>
                    </a:p>
                  </a:txBody>
                  <a:tcPr marT="45713" marB="45713">
                    <a:solidFill>
                      <a:schemeClr val="accent1">
                        <a:lumMod val="75000"/>
                      </a:schemeClr>
                    </a:solidFill>
                  </a:tcPr>
                </a:tc>
                <a:tc>
                  <a:txBody>
                    <a:bodyPr/>
                    <a:lstStyle/>
                    <a:p>
                      <a:pPr algn="ctr"/>
                      <a:endParaRPr lang="en-US" sz="1800" dirty="0" smtClean="0"/>
                    </a:p>
                    <a:p>
                      <a:pPr algn="ctr"/>
                      <a:r>
                        <a:rPr lang="en-US" sz="1800" dirty="0" smtClean="0"/>
                        <a:t>4</a:t>
                      </a:r>
                      <a:endParaRPr lang="en-US" sz="1800" dirty="0"/>
                    </a:p>
                  </a:txBody>
                  <a:tcPr marT="45713" marB="45713">
                    <a:solidFill>
                      <a:schemeClr val="accent1">
                        <a:lumMod val="75000"/>
                      </a:schemeClr>
                    </a:solidFill>
                  </a:tcPr>
                </a:tc>
                <a:tc>
                  <a:txBody>
                    <a:bodyPr/>
                    <a:lstStyle/>
                    <a:p>
                      <a:pPr algn="ctr"/>
                      <a:endParaRPr lang="en-US" sz="1800" dirty="0" smtClean="0"/>
                    </a:p>
                    <a:p>
                      <a:pPr algn="ctr"/>
                      <a:r>
                        <a:rPr lang="en-US" sz="1800" dirty="0" smtClean="0"/>
                        <a:t>Total</a:t>
                      </a:r>
                      <a:endParaRPr lang="en-US" sz="1800" dirty="0"/>
                    </a:p>
                  </a:txBody>
                  <a:tcPr marT="45713" marB="45713">
                    <a:solidFill>
                      <a:schemeClr val="accent1">
                        <a:lumMod val="75000"/>
                      </a:schemeClr>
                    </a:solidFill>
                  </a:tcPr>
                </a:tc>
              </a:tr>
              <a:tr h="370779">
                <a:tc>
                  <a:txBody>
                    <a:bodyPr/>
                    <a:lstStyle/>
                    <a:p>
                      <a:pPr algn="ctr"/>
                      <a:r>
                        <a:rPr lang="en-US" sz="1800" b="1" dirty="0" smtClean="0"/>
                        <a:t>4</a:t>
                      </a:r>
                      <a:endParaRPr lang="en-US" sz="1800" b="1" dirty="0"/>
                    </a:p>
                  </a:txBody>
                  <a:tcPr marT="45713" marB="45713"/>
                </a:tc>
                <a:tc>
                  <a:txBody>
                    <a:bodyPr/>
                    <a:lstStyle/>
                    <a:p>
                      <a:pPr algn="r"/>
                      <a:r>
                        <a:rPr lang="en-US" sz="1800" dirty="0" smtClean="0"/>
                        <a:t>0</a:t>
                      </a:r>
                      <a:endParaRPr lang="en-US" sz="1800" dirty="0"/>
                    </a:p>
                  </a:txBody>
                  <a:tcPr marT="45713" marB="45713"/>
                </a:tc>
                <a:tc>
                  <a:txBody>
                    <a:bodyPr/>
                    <a:lstStyle/>
                    <a:p>
                      <a:pPr algn="r"/>
                      <a:r>
                        <a:rPr lang="en-US" sz="1800" dirty="0" smtClean="0"/>
                        <a:t>0</a:t>
                      </a:r>
                      <a:endParaRPr lang="en-US" sz="1800" dirty="0"/>
                    </a:p>
                  </a:txBody>
                  <a:tcPr marT="45713" marB="45713"/>
                </a:tc>
                <a:tc>
                  <a:txBody>
                    <a:bodyPr/>
                    <a:lstStyle/>
                    <a:p>
                      <a:pPr algn="r"/>
                      <a:r>
                        <a:rPr lang="en-US" sz="1800" dirty="0" smtClean="0"/>
                        <a:t>2</a:t>
                      </a:r>
                      <a:endParaRPr lang="en-US" sz="1800" dirty="0"/>
                    </a:p>
                  </a:txBody>
                  <a:tcPr marT="45713" marB="45713"/>
                </a:tc>
                <a:tc>
                  <a:txBody>
                    <a:bodyPr/>
                    <a:lstStyle/>
                    <a:p>
                      <a:pPr algn="r"/>
                      <a:r>
                        <a:rPr lang="en-US" sz="1800" dirty="0" smtClean="0"/>
                        <a:t>8</a:t>
                      </a:r>
                      <a:endParaRPr lang="en-US" sz="1800" dirty="0"/>
                    </a:p>
                  </a:txBody>
                  <a:tcPr marT="45713" marB="45713"/>
                </a:tc>
                <a:tc>
                  <a:txBody>
                    <a:bodyPr/>
                    <a:lstStyle/>
                    <a:p>
                      <a:pPr algn="r"/>
                      <a:r>
                        <a:rPr lang="en-US" sz="1800" dirty="0" smtClean="0"/>
                        <a:t>10</a:t>
                      </a:r>
                      <a:endParaRPr lang="en-US" sz="1800" dirty="0"/>
                    </a:p>
                  </a:txBody>
                  <a:tcPr marT="45713" marB="45713"/>
                </a:tc>
              </a:tr>
              <a:tr h="370779">
                <a:tc>
                  <a:txBody>
                    <a:bodyPr/>
                    <a:lstStyle/>
                    <a:p>
                      <a:pPr algn="ctr"/>
                      <a:r>
                        <a:rPr lang="en-US" sz="1800" b="1" dirty="0" smtClean="0"/>
                        <a:t>3</a:t>
                      </a:r>
                      <a:endParaRPr lang="en-US" sz="1800" b="1" dirty="0"/>
                    </a:p>
                  </a:txBody>
                  <a:tcPr marT="45713" marB="45713"/>
                </a:tc>
                <a:tc>
                  <a:txBody>
                    <a:bodyPr/>
                    <a:lstStyle/>
                    <a:p>
                      <a:pPr algn="r"/>
                      <a:r>
                        <a:rPr lang="en-US" sz="1800" dirty="0" smtClean="0"/>
                        <a:t>0</a:t>
                      </a:r>
                      <a:endParaRPr lang="en-US" sz="1800" dirty="0"/>
                    </a:p>
                  </a:txBody>
                  <a:tcPr marT="45713" marB="45713"/>
                </a:tc>
                <a:tc>
                  <a:txBody>
                    <a:bodyPr/>
                    <a:lstStyle/>
                    <a:p>
                      <a:pPr algn="r"/>
                      <a:r>
                        <a:rPr lang="en-US" sz="1800" dirty="0" smtClean="0"/>
                        <a:t>1</a:t>
                      </a:r>
                      <a:endParaRPr lang="en-US" sz="1800" dirty="0"/>
                    </a:p>
                  </a:txBody>
                  <a:tcPr marT="45713" marB="45713"/>
                </a:tc>
                <a:tc>
                  <a:txBody>
                    <a:bodyPr/>
                    <a:lstStyle/>
                    <a:p>
                      <a:pPr algn="r"/>
                      <a:r>
                        <a:rPr lang="en-US" sz="1800" dirty="0" smtClean="0"/>
                        <a:t>5</a:t>
                      </a:r>
                      <a:endParaRPr lang="en-US" sz="1800" dirty="0"/>
                    </a:p>
                  </a:txBody>
                  <a:tcPr marT="45713" marB="45713"/>
                </a:tc>
                <a:tc>
                  <a:txBody>
                    <a:bodyPr/>
                    <a:lstStyle/>
                    <a:p>
                      <a:pPr algn="r"/>
                      <a:r>
                        <a:rPr lang="en-US" sz="1800" dirty="0" smtClean="0"/>
                        <a:t>3</a:t>
                      </a:r>
                      <a:endParaRPr lang="en-US" sz="1800" dirty="0"/>
                    </a:p>
                  </a:txBody>
                  <a:tcPr marT="45713" marB="45713"/>
                </a:tc>
                <a:tc>
                  <a:txBody>
                    <a:bodyPr/>
                    <a:lstStyle/>
                    <a:p>
                      <a:pPr algn="r"/>
                      <a:r>
                        <a:rPr lang="en-US" sz="1800" dirty="0" smtClean="0"/>
                        <a:t>9</a:t>
                      </a:r>
                      <a:endParaRPr lang="en-US" sz="1800" dirty="0"/>
                    </a:p>
                  </a:txBody>
                  <a:tcPr marT="45713" marB="45713"/>
                </a:tc>
              </a:tr>
              <a:tr h="370779">
                <a:tc>
                  <a:txBody>
                    <a:bodyPr/>
                    <a:lstStyle/>
                    <a:p>
                      <a:pPr algn="ctr"/>
                      <a:r>
                        <a:rPr lang="en-US" sz="1800" b="1" dirty="0" smtClean="0"/>
                        <a:t>2</a:t>
                      </a:r>
                      <a:endParaRPr lang="en-US" sz="1800" b="1" dirty="0"/>
                    </a:p>
                  </a:txBody>
                  <a:tcPr marT="45713" marB="45713"/>
                </a:tc>
                <a:tc>
                  <a:txBody>
                    <a:bodyPr/>
                    <a:lstStyle/>
                    <a:p>
                      <a:pPr algn="r"/>
                      <a:r>
                        <a:rPr lang="en-US" sz="1800" dirty="0" smtClean="0"/>
                        <a:t>1</a:t>
                      </a:r>
                      <a:endParaRPr lang="en-US" sz="1800" dirty="0"/>
                    </a:p>
                  </a:txBody>
                  <a:tcPr marT="45713" marB="45713"/>
                </a:tc>
                <a:tc>
                  <a:txBody>
                    <a:bodyPr/>
                    <a:lstStyle/>
                    <a:p>
                      <a:pPr algn="r"/>
                      <a:r>
                        <a:rPr lang="en-US" sz="1800" dirty="0" smtClean="0"/>
                        <a:t>7</a:t>
                      </a:r>
                      <a:endParaRPr lang="en-US" sz="1800" dirty="0"/>
                    </a:p>
                  </a:txBody>
                  <a:tcPr marT="45713" marB="45713"/>
                </a:tc>
                <a:tc>
                  <a:txBody>
                    <a:bodyPr/>
                    <a:lstStyle/>
                    <a:p>
                      <a:pPr algn="r"/>
                      <a:r>
                        <a:rPr lang="en-US" sz="1800" dirty="0" smtClean="0"/>
                        <a:t>1</a:t>
                      </a:r>
                      <a:endParaRPr lang="en-US" sz="1800" dirty="0"/>
                    </a:p>
                  </a:txBody>
                  <a:tcPr marT="45713" marB="45713"/>
                </a:tc>
                <a:tc>
                  <a:txBody>
                    <a:bodyPr/>
                    <a:lstStyle/>
                    <a:p>
                      <a:pPr algn="r"/>
                      <a:r>
                        <a:rPr lang="en-US" sz="1800" dirty="0" smtClean="0"/>
                        <a:t>0</a:t>
                      </a:r>
                      <a:endParaRPr lang="en-US" sz="1800" dirty="0"/>
                    </a:p>
                  </a:txBody>
                  <a:tcPr marT="45713" marB="45713"/>
                </a:tc>
                <a:tc>
                  <a:txBody>
                    <a:bodyPr/>
                    <a:lstStyle/>
                    <a:p>
                      <a:pPr algn="r"/>
                      <a:r>
                        <a:rPr lang="en-US" sz="1800" dirty="0" smtClean="0"/>
                        <a:t>9</a:t>
                      </a:r>
                      <a:endParaRPr lang="en-US" sz="1800" dirty="0"/>
                    </a:p>
                  </a:txBody>
                  <a:tcPr marT="45713" marB="45713"/>
                </a:tc>
              </a:tr>
              <a:tr h="370779">
                <a:tc>
                  <a:txBody>
                    <a:bodyPr/>
                    <a:lstStyle/>
                    <a:p>
                      <a:pPr algn="ctr"/>
                      <a:r>
                        <a:rPr lang="en-US" sz="1800" b="1" dirty="0" smtClean="0"/>
                        <a:t>1</a:t>
                      </a:r>
                      <a:endParaRPr lang="en-US" sz="1800" b="1" dirty="0"/>
                    </a:p>
                  </a:txBody>
                  <a:tcPr marT="45713" marB="45713"/>
                </a:tc>
                <a:tc>
                  <a:txBody>
                    <a:bodyPr/>
                    <a:lstStyle/>
                    <a:p>
                      <a:pPr algn="r"/>
                      <a:r>
                        <a:rPr lang="en-US" sz="1800" dirty="0" smtClean="0"/>
                        <a:t>4</a:t>
                      </a:r>
                      <a:endParaRPr lang="en-US" sz="1800" dirty="0"/>
                    </a:p>
                  </a:txBody>
                  <a:tcPr marT="45713" marB="45713"/>
                </a:tc>
                <a:tc>
                  <a:txBody>
                    <a:bodyPr/>
                    <a:lstStyle/>
                    <a:p>
                      <a:pPr algn="r"/>
                      <a:r>
                        <a:rPr lang="en-US" sz="1800" dirty="0" smtClean="0"/>
                        <a:t>1</a:t>
                      </a:r>
                      <a:endParaRPr lang="en-US" sz="1800" dirty="0"/>
                    </a:p>
                  </a:txBody>
                  <a:tcPr marT="45713" marB="45713"/>
                </a:tc>
                <a:tc>
                  <a:txBody>
                    <a:bodyPr/>
                    <a:lstStyle/>
                    <a:p>
                      <a:pPr algn="r"/>
                      <a:r>
                        <a:rPr lang="en-US" sz="1800" dirty="0" smtClean="0"/>
                        <a:t>0</a:t>
                      </a:r>
                      <a:endParaRPr lang="en-US" sz="1800" dirty="0"/>
                    </a:p>
                  </a:txBody>
                  <a:tcPr marT="45713" marB="45713"/>
                </a:tc>
                <a:tc>
                  <a:txBody>
                    <a:bodyPr/>
                    <a:lstStyle/>
                    <a:p>
                      <a:pPr algn="r"/>
                      <a:r>
                        <a:rPr lang="en-US" sz="1800" dirty="0" smtClean="0"/>
                        <a:t>0</a:t>
                      </a:r>
                      <a:endParaRPr lang="en-US" sz="1800" dirty="0"/>
                    </a:p>
                  </a:txBody>
                  <a:tcPr marT="45713" marB="45713"/>
                </a:tc>
                <a:tc>
                  <a:txBody>
                    <a:bodyPr/>
                    <a:lstStyle/>
                    <a:p>
                      <a:pPr algn="r"/>
                      <a:r>
                        <a:rPr lang="en-US" sz="1800" dirty="0" smtClean="0"/>
                        <a:t>5</a:t>
                      </a:r>
                      <a:endParaRPr lang="en-US" sz="1800" dirty="0"/>
                    </a:p>
                  </a:txBody>
                  <a:tcPr marT="45713" marB="45713"/>
                </a:tc>
              </a:tr>
              <a:tr h="370779">
                <a:tc>
                  <a:txBody>
                    <a:bodyPr/>
                    <a:lstStyle/>
                    <a:p>
                      <a:pPr algn="ctr"/>
                      <a:r>
                        <a:rPr lang="en-US" sz="1800" b="1" dirty="0" smtClean="0"/>
                        <a:t>Total</a:t>
                      </a:r>
                      <a:endParaRPr lang="en-US" sz="1800" b="1" dirty="0"/>
                    </a:p>
                  </a:txBody>
                  <a:tcPr marT="45713" marB="45713"/>
                </a:tc>
                <a:tc>
                  <a:txBody>
                    <a:bodyPr/>
                    <a:lstStyle/>
                    <a:p>
                      <a:pPr algn="r"/>
                      <a:r>
                        <a:rPr lang="en-US" sz="1800" dirty="0" smtClean="0"/>
                        <a:t>5</a:t>
                      </a:r>
                      <a:endParaRPr lang="en-US" sz="1800" dirty="0"/>
                    </a:p>
                  </a:txBody>
                  <a:tcPr marT="45713" marB="45713"/>
                </a:tc>
                <a:tc>
                  <a:txBody>
                    <a:bodyPr/>
                    <a:lstStyle/>
                    <a:p>
                      <a:pPr algn="r"/>
                      <a:r>
                        <a:rPr lang="en-US" sz="1800" dirty="0" smtClean="0"/>
                        <a:t>8</a:t>
                      </a:r>
                      <a:endParaRPr lang="en-US" sz="1800" dirty="0"/>
                    </a:p>
                  </a:txBody>
                  <a:tcPr marT="45713" marB="45713"/>
                </a:tc>
                <a:tc>
                  <a:txBody>
                    <a:bodyPr/>
                    <a:lstStyle/>
                    <a:p>
                      <a:pPr algn="r"/>
                      <a:r>
                        <a:rPr lang="en-US" sz="1800" dirty="0" smtClean="0"/>
                        <a:t>7</a:t>
                      </a:r>
                      <a:endParaRPr lang="en-US" sz="1800" dirty="0"/>
                    </a:p>
                  </a:txBody>
                  <a:tcPr marT="45713" marB="45713"/>
                </a:tc>
                <a:tc>
                  <a:txBody>
                    <a:bodyPr/>
                    <a:lstStyle/>
                    <a:p>
                      <a:pPr algn="r"/>
                      <a:r>
                        <a:rPr lang="en-US" sz="1800" dirty="0" smtClean="0"/>
                        <a:t>13</a:t>
                      </a:r>
                      <a:endParaRPr lang="en-US" sz="1800" dirty="0"/>
                    </a:p>
                  </a:txBody>
                  <a:tcPr marT="45713" marB="45713"/>
                </a:tc>
                <a:tc>
                  <a:txBody>
                    <a:bodyPr/>
                    <a:lstStyle/>
                    <a:p>
                      <a:pPr algn="r"/>
                      <a:r>
                        <a:rPr lang="en-US" sz="1800" dirty="0" smtClean="0"/>
                        <a:t>33</a:t>
                      </a:r>
                      <a:endParaRPr lang="en-US" sz="1800" dirty="0"/>
                    </a:p>
                  </a:txBody>
                  <a:tcPr marT="45713" marB="45713"/>
                </a:tc>
              </a:tr>
            </a:tbl>
          </a:graphicData>
        </a:graphic>
      </p:graphicFrame>
      <p:sp>
        <p:nvSpPr>
          <p:cNvPr id="27703" name="TextBox 6"/>
          <p:cNvSpPr txBox="1">
            <a:spLocks noChangeArrowheads="1"/>
          </p:cNvSpPr>
          <p:nvPr/>
        </p:nvSpPr>
        <p:spPr bwMode="auto">
          <a:xfrm>
            <a:off x="1066800" y="4886325"/>
            <a:ext cx="6813550" cy="523875"/>
          </a:xfrm>
          <a:prstGeom prst="rect">
            <a:avLst/>
          </a:prstGeom>
          <a:noFill/>
          <a:ln w="9525">
            <a:noFill/>
            <a:miter lim="800000"/>
            <a:headEnd/>
            <a:tailEnd/>
          </a:ln>
        </p:spPr>
        <p:txBody>
          <a:bodyPr wrap="none">
            <a:spAutoFit/>
          </a:bodyPr>
          <a:lstStyle/>
          <a:p>
            <a:r>
              <a:rPr lang="en-US" altLang="en-US" sz="2800">
                <a:cs typeface="Verdana" pitchFamily="34" charset="0"/>
              </a:rPr>
              <a:t>Agreement = (4 + 7 + 5 + 8)/33 = 24/33 = 73%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1143000"/>
          </a:xfrm>
        </p:spPr>
        <p:txBody>
          <a:bodyPr/>
          <a:lstStyle/>
          <a:p>
            <a:pPr>
              <a:defRPr/>
            </a:pPr>
            <a:r>
              <a:rPr lang="en-US" sz="2200" dirty="0">
                <a:cs typeface="Verdana" charset="0"/>
              </a:rPr>
              <a:t>Question: Thinking about validity and reliability of assessments often leads educators to think about other aspects of schooling. Which </a:t>
            </a:r>
            <a:r>
              <a:rPr lang="en-US" sz="2200" dirty="0" smtClean="0">
                <a:cs typeface="Verdana" charset="0"/>
              </a:rPr>
              <a:t>other </a:t>
            </a:r>
            <a:r>
              <a:rPr lang="en-US" sz="2200" dirty="0">
                <a:cs typeface="Verdana" charset="0"/>
              </a:rPr>
              <a:t>topics crossed your mind during the presentation about validity?</a:t>
            </a:r>
          </a:p>
        </p:txBody>
      </p:sp>
      <p:sp>
        <p:nvSpPr>
          <p:cNvPr id="28675" name="Slide Number Placeholder 3"/>
          <p:cNvSpPr>
            <a:spLocks noGrp="1"/>
          </p:cNvSpPr>
          <p:nvPr>
            <p:ph type="sldNum" sz="quarter" idx="10"/>
          </p:nvPr>
        </p:nvSpPr>
        <p:spPr>
          <a:noFill/>
          <a:ln>
            <a:miter lim="800000"/>
            <a:headEnd/>
            <a:tailEnd/>
          </a:ln>
        </p:spPr>
        <p:txBody>
          <a:bodyPr/>
          <a:lstStyle/>
          <a:p>
            <a:fld id="{5844F203-56F9-40DB-B0A6-E706AAC267B7}" type="slidenum">
              <a:rPr lang="en-US" altLang="en-US" smtClean="0">
                <a:cs typeface="Verdana" pitchFamily="34" charset="0"/>
              </a:rPr>
              <a:pPr/>
              <a:t>26</a:t>
            </a:fld>
            <a:endParaRPr lang="en-US" altLang="en-US" smtClean="0">
              <a:cs typeface="Verdana" pitchFamily="34" charset="0"/>
            </a:endParaRPr>
          </a:p>
        </p:txBody>
      </p:sp>
      <p:pic>
        <p:nvPicPr>
          <p:cNvPr id="28676" name="Picture 2" descr="C:\Users\Sue\AppData\Local\Microsoft\Windows\Temporary Internet Files\Content.IE5\70SYQ1PT\MC900442000[1].png"/>
          <p:cNvPicPr>
            <a:picLocks noChangeAspect="1" noChangeArrowheads="1"/>
          </p:cNvPicPr>
          <p:nvPr/>
        </p:nvPicPr>
        <p:blipFill>
          <a:blip r:embed="rId2"/>
          <a:srcRect/>
          <a:stretch>
            <a:fillRect/>
          </a:stretch>
        </p:blipFill>
        <p:spPr bwMode="auto">
          <a:xfrm>
            <a:off x="444500" y="1943100"/>
            <a:ext cx="3810000" cy="3810000"/>
          </a:xfrm>
          <a:prstGeom prst="rect">
            <a:avLst/>
          </a:prstGeom>
          <a:noFill/>
          <a:ln w="9525">
            <a:noFill/>
            <a:miter lim="800000"/>
            <a:headEnd/>
            <a:tailEnd/>
          </a:ln>
        </p:spPr>
      </p:pic>
      <p:sp>
        <p:nvSpPr>
          <p:cNvPr id="6" name="Rectangle 3"/>
          <p:cNvSpPr txBox="1">
            <a:spLocks noChangeArrowheads="1"/>
          </p:cNvSpPr>
          <p:nvPr/>
        </p:nvSpPr>
        <p:spPr bwMode="auto">
          <a:xfrm>
            <a:off x="4572000" y="2574925"/>
            <a:ext cx="4114800" cy="1905000"/>
          </a:xfrm>
          <a:prstGeom prst="rect">
            <a:avLst/>
          </a:prstGeom>
          <a:noFill/>
          <a:ln w="9525">
            <a:solidFill>
              <a:srgbClr val="7F7F7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700" b="1">
                <a:solidFill>
                  <a:schemeClr val="bg2">
                    <a:lumMod val="75000"/>
                  </a:schemeClr>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bg2">
                    <a:lumMod val="75000"/>
                  </a:schemeClr>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eaLnBrk="1" hangingPunct="1">
              <a:buFontTx/>
              <a:buNone/>
              <a:defRPr/>
            </a:pPr>
            <a:r>
              <a:rPr lang="en-US" altLang="en-US" sz="3600" kern="0" dirty="0" smtClean="0">
                <a:solidFill>
                  <a:srgbClr val="606060"/>
                </a:solidFill>
              </a:rPr>
              <a:t>In the chat box, please share your thoughts</a:t>
            </a:r>
          </a:p>
          <a:p>
            <a:pPr eaLnBrk="1" hangingPunct="1">
              <a:defRPr/>
            </a:pPr>
            <a:endParaRPr lang="en-US" altLang="en-US" kern="0" dirty="0" smtClean="0">
              <a:solidFill>
                <a:srgbClr val="606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a:ln>
            <a:miter lim="800000"/>
            <a:headEnd/>
            <a:tailEnd/>
          </a:ln>
        </p:spPr>
        <p:txBody>
          <a:bodyPr/>
          <a:lstStyle/>
          <a:p>
            <a:fld id="{189FB8CE-5E2B-4134-BCE4-3F1AB69D1E5D}" type="slidenum">
              <a:rPr lang="en-US" altLang="en-US" smtClean="0">
                <a:cs typeface="Verdana" pitchFamily="34" charset="0"/>
              </a:rPr>
              <a:pPr/>
              <a:t>27</a:t>
            </a:fld>
            <a:endParaRPr lang="en-US" altLang="en-US" smtClean="0">
              <a:cs typeface="Verdana" pitchFamily="34" charset="0"/>
            </a:endParaRPr>
          </a:p>
        </p:txBody>
      </p:sp>
      <p:sp>
        <p:nvSpPr>
          <p:cNvPr id="28675" name="Rectangle 2"/>
          <p:cNvSpPr>
            <a:spLocks noGrp="1" noChangeArrowheads="1"/>
          </p:cNvSpPr>
          <p:nvPr>
            <p:ph type="title"/>
          </p:nvPr>
        </p:nvSpPr>
        <p:spPr/>
        <p:txBody>
          <a:bodyPr/>
          <a:lstStyle/>
          <a:p>
            <a:pPr eaLnBrk="1" hangingPunct="1">
              <a:defRPr/>
            </a:pPr>
            <a:r>
              <a:rPr lang="en-US">
                <a:cs typeface="Verdana" charset="0"/>
              </a:rPr>
              <a:t>Comparability</a:t>
            </a:r>
          </a:p>
        </p:txBody>
      </p:sp>
      <p:sp>
        <p:nvSpPr>
          <p:cNvPr id="28676" name="Rectangle 3"/>
          <p:cNvSpPr>
            <a:spLocks noGrp="1" noChangeArrowheads="1"/>
          </p:cNvSpPr>
          <p:nvPr>
            <p:ph type="body" idx="1"/>
          </p:nvPr>
        </p:nvSpPr>
        <p:spPr>
          <a:xfrm>
            <a:off x="3429000" y="1874838"/>
            <a:ext cx="5410200" cy="4525962"/>
          </a:xfrm>
        </p:spPr>
        <p:txBody>
          <a:bodyPr/>
          <a:lstStyle/>
          <a:p>
            <a:pPr marL="0" indent="0" eaLnBrk="1" hangingPunct="1">
              <a:buFontTx/>
              <a:buNone/>
              <a:defRPr/>
            </a:pPr>
            <a:r>
              <a:rPr lang="en-US" altLang="en-US" sz="2800" smtClean="0">
                <a:solidFill>
                  <a:schemeClr val="tx2"/>
                </a:solidFill>
                <a:ea typeface="ＭＳ Ｐゴシック" pitchFamily="34" charset="-128"/>
              </a:rPr>
              <a:t>What is “comparability” and how can we know (and document) that an assessment supports comparable inferences across students, classrooms, and schools?</a:t>
            </a:r>
            <a:endParaRPr lang="en-US" altLang="en-US" smtClean="0">
              <a:solidFill>
                <a:srgbClr val="606060"/>
              </a:solidFill>
              <a:ea typeface="ＭＳ Ｐゴシック" pitchFamily="34" charset="-128"/>
            </a:endParaRPr>
          </a:p>
        </p:txBody>
      </p:sp>
      <p:pic>
        <p:nvPicPr>
          <p:cNvPr id="29701"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685800" y="22098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noFill/>
          <a:ln>
            <a:miter lim="800000"/>
            <a:headEnd/>
            <a:tailEnd/>
          </a:ln>
        </p:spPr>
        <p:txBody>
          <a:bodyPr/>
          <a:lstStyle/>
          <a:p>
            <a:fld id="{906992EB-D5FE-4132-9CD1-75CCA65DBAA3}" type="slidenum">
              <a:rPr lang="en-US" altLang="en-US" smtClean="0">
                <a:cs typeface="Verdana" pitchFamily="34" charset="0"/>
              </a:rPr>
              <a:pPr/>
              <a:t>28</a:t>
            </a:fld>
            <a:endParaRPr lang="en-US" altLang="en-US" smtClean="0">
              <a:cs typeface="Verdana" pitchFamily="34" charset="0"/>
            </a:endParaRPr>
          </a:p>
        </p:txBody>
      </p:sp>
      <p:sp>
        <p:nvSpPr>
          <p:cNvPr id="29699" name="Rectangle 2"/>
          <p:cNvSpPr>
            <a:spLocks noGrp="1" noChangeArrowheads="1"/>
          </p:cNvSpPr>
          <p:nvPr>
            <p:ph type="title"/>
          </p:nvPr>
        </p:nvSpPr>
        <p:spPr/>
        <p:txBody>
          <a:bodyPr/>
          <a:lstStyle/>
          <a:p>
            <a:pPr eaLnBrk="1" hangingPunct="1">
              <a:defRPr/>
            </a:pPr>
            <a:r>
              <a:rPr lang="en-US">
                <a:cs typeface="Verdana" charset="0"/>
              </a:rPr>
              <a:t>Comparability</a:t>
            </a:r>
          </a:p>
        </p:txBody>
      </p:sp>
      <p:sp>
        <p:nvSpPr>
          <p:cNvPr id="7" name="Content Placeholder 2"/>
          <p:cNvSpPr>
            <a:spLocks noGrp="1"/>
          </p:cNvSpPr>
          <p:nvPr>
            <p:ph idx="1"/>
          </p:nvPr>
        </p:nvSpPr>
        <p:spPr>
          <a:xfrm>
            <a:off x="304800" y="1752600"/>
            <a:ext cx="8229600" cy="5029200"/>
          </a:xfrm>
        </p:spPr>
        <p:txBody>
          <a:bodyPr>
            <a:normAutofit/>
          </a:bodyPr>
          <a:lstStyle/>
          <a:p>
            <a:pPr>
              <a:defRPr/>
            </a:pPr>
            <a:r>
              <a:rPr lang="en-US" dirty="0" smtClean="0">
                <a:ea typeface="Verdana" panose="020B0604030504040204" pitchFamily="34" charset="0"/>
              </a:rPr>
              <a:t>Scores are comparable if they mean the same thing from student to student, classroom to classroom, and school to school.  </a:t>
            </a:r>
            <a:r>
              <a:rPr lang="en-US" dirty="0">
                <a:ea typeface="Verdana" panose="020B0604030504040204" pitchFamily="34" charset="0"/>
              </a:rPr>
              <a:t>V</a:t>
            </a:r>
            <a:r>
              <a:rPr lang="en-US" dirty="0" smtClean="0">
                <a:ea typeface="Verdana" panose="020B0604030504040204" pitchFamily="34" charset="0"/>
              </a:rPr>
              <a:t>alidity and reliability are the foundation of comparability.</a:t>
            </a:r>
          </a:p>
          <a:p>
            <a:pPr>
              <a:defRPr/>
            </a:pPr>
            <a:r>
              <a:rPr lang="en-US" dirty="0" smtClean="0">
                <a:ea typeface="Verdana" panose="020B0604030504040204" pitchFamily="34" charset="0"/>
              </a:rPr>
              <a:t>Comparability also means that the test or performance assessment is administered in the same way (directions, timing, access to materials, atmosphere) across classrooms and schools, in any regard that would make a difference to the scores.</a:t>
            </a:r>
            <a:endParaRPr lang="en-US" dirty="0">
              <a:ea typeface="Verdana" panose="020B060403050404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0"/>
          </p:nvPr>
        </p:nvSpPr>
        <p:spPr>
          <a:noFill/>
          <a:ln>
            <a:miter lim="800000"/>
            <a:headEnd/>
            <a:tailEnd/>
          </a:ln>
        </p:spPr>
        <p:txBody>
          <a:bodyPr/>
          <a:lstStyle/>
          <a:p>
            <a:fld id="{8A40F50A-898D-44F0-96BC-CD9013573AC2}" type="slidenum">
              <a:rPr lang="en-US" altLang="en-US" smtClean="0">
                <a:cs typeface="Verdana" pitchFamily="34" charset="0"/>
              </a:rPr>
              <a:pPr/>
              <a:t>29</a:t>
            </a:fld>
            <a:endParaRPr lang="en-US" altLang="en-US" smtClean="0">
              <a:cs typeface="Verdana" pitchFamily="34" charset="0"/>
            </a:endParaRPr>
          </a:p>
        </p:txBody>
      </p:sp>
      <p:sp>
        <p:nvSpPr>
          <p:cNvPr id="30723" name="Rectangle 2"/>
          <p:cNvSpPr>
            <a:spLocks noGrp="1" noChangeArrowheads="1"/>
          </p:cNvSpPr>
          <p:nvPr>
            <p:ph type="title"/>
          </p:nvPr>
        </p:nvSpPr>
        <p:spPr>
          <a:xfrm>
            <a:off x="457200" y="152400"/>
            <a:ext cx="8229600" cy="1143000"/>
          </a:xfrm>
        </p:spPr>
        <p:txBody>
          <a:bodyPr/>
          <a:lstStyle/>
          <a:p>
            <a:pPr eaLnBrk="1" hangingPunct="1">
              <a:defRPr/>
            </a:pPr>
            <a:r>
              <a:rPr lang="en-US" sz="3200">
                <a:cs typeface="Verdana" charset="0"/>
              </a:rPr>
              <a:t>How can we know (and document) that an assessment informs instruction?</a:t>
            </a:r>
          </a:p>
        </p:txBody>
      </p:sp>
      <p:pic>
        <p:nvPicPr>
          <p:cNvPr id="31748"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2971800" y="19812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0"/>
          </p:nvPr>
        </p:nvSpPr>
        <p:spPr>
          <a:noFill/>
          <a:ln>
            <a:miter lim="800000"/>
            <a:headEnd/>
            <a:tailEnd/>
          </a:ln>
        </p:spPr>
        <p:txBody>
          <a:bodyPr/>
          <a:lstStyle/>
          <a:p>
            <a:fld id="{3B8CAE31-A33B-422B-8E0E-71D8266B0F2A}" type="slidenum">
              <a:rPr lang="en-US" altLang="en-US" smtClean="0">
                <a:cs typeface="Verdana" pitchFamily="34" charset="0"/>
              </a:rPr>
              <a:pPr/>
              <a:t>3</a:t>
            </a:fld>
            <a:endParaRPr lang="en-US" altLang="en-US" smtClean="0">
              <a:cs typeface="Verdana" pitchFamily="34" charset="0"/>
            </a:endParaRPr>
          </a:p>
        </p:txBody>
      </p:sp>
      <p:sp>
        <p:nvSpPr>
          <p:cNvPr id="4099" name="Rectangle 2"/>
          <p:cNvSpPr>
            <a:spLocks noGrp="1" noChangeArrowheads="1"/>
          </p:cNvSpPr>
          <p:nvPr>
            <p:ph type="title"/>
          </p:nvPr>
        </p:nvSpPr>
        <p:spPr/>
        <p:txBody>
          <a:bodyPr/>
          <a:lstStyle/>
          <a:p>
            <a:pPr eaLnBrk="1" hangingPunct="1">
              <a:defRPr/>
            </a:pPr>
            <a:r>
              <a:rPr lang="en-US">
                <a:cs typeface="Verdana" charset="0"/>
              </a:rPr>
              <a:t>Webinar Norms</a:t>
            </a:r>
          </a:p>
        </p:txBody>
      </p:sp>
      <p:sp>
        <p:nvSpPr>
          <p:cNvPr id="4100" name="Rectangle 3"/>
          <p:cNvSpPr>
            <a:spLocks noGrp="1" noChangeArrowheads="1"/>
          </p:cNvSpPr>
          <p:nvPr>
            <p:ph type="body" idx="1"/>
          </p:nvPr>
        </p:nvSpPr>
        <p:spPr/>
        <p:txBody>
          <a:bodyPr/>
          <a:lstStyle/>
          <a:p>
            <a:pPr eaLnBrk="1" hangingPunct="1">
              <a:defRPr/>
            </a:pPr>
            <a:r>
              <a:rPr lang="en-US" dirty="0" smtClean="0">
                <a:solidFill>
                  <a:srgbClr val="606060"/>
                </a:solidFill>
                <a:cs typeface="Verdana" charset="0"/>
              </a:rPr>
              <a:t>All phones will be placed on mute</a:t>
            </a:r>
          </a:p>
          <a:p>
            <a:pPr eaLnBrk="1" hangingPunct="1">
              <a:defRPr/>
            </a:pPr>
            <a:r>
              <a:rPr lang="en-US" dirty="0" smtClean="0">
                <a:solidFill>
                  <a:srgbClr val="606060"/>
                </a:solidFill>
                <a:cs typeface="Verdana" charset="0"/>
              </a:rPr>
              <a:t>If </a:t>
            </a:r>
            <a:r>
              <a:rPr lang="en-US" dirty="0">
                <a:solidFill>
                  <a:srgbClr val="606060"/>
                </a:solidFill>
                <a:cs typeface="Verdana" charset="0"/>
              </a:rPr>
              <a:t>you have a question, you can type into the chat box, and your question will be addressed during a </a:t>
            </a:r>
            <a:r>
              <a:rPr lang="en-US" dirty="0" smtClean="0">
                <a:solidFill>
                  <a:srgbClr val="606060"/>
                </a:solidFill>
                <a:cs typeface="Verdana" charset="0"/>
              </a:rPr>
              <a:t>break</a:t>
            </a:r>
          </a:p>
          <a:p>
            <a:pPr lvl="1" eaLnBrk="1" hangingPunct="1">
              <a:defRPr/>
            </a:pPr>
            <a:r>
              <a:rPr lang="en-US" dirty="0" smtClean="0">
                <a:solidFill>
                  <a:srgbClr val="606060"/>
                </a:solidFill>
                <a:cs typeface="Verdana" charset="0"/>
              </a:rPr>
              <a:t>The chat box icon is located at the top right hand corner of your screen (remember to direct your chat to “Everyone”)</a:t>
            </a:r>
            <a:endParaRPr lang="en-US" dirty="0">
              <a:solidFill>
                <a:srgbClr val="606060"/>
              </a:solidFill>
              <a:cs typeface="Verdana" charset="0"/>
            </a:endParaRPr>
          </a:p>
          <a:p>
            <a:pPr eaLnBrk="1" hangingPunct="1">
              <a:defRPr/>
            </a:pPr>
            <a:r>
              <a:rPr lang="en-US" dirty="0">
                <a:solidFill>
                  <a:srgbClr val="606060"/>
                </a:solidFill>
                <a:cs typeface="Verdana" charset="0"/>
              </a:rPr>
              <a:t>At the end of the webinar, you will be asked to fill out a survey based on your experience today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0"/>
          </p:nvPr>
        </p:nvSpPr>
        <p:spPr>
          <a:noFill/>
          <a:ln>
            <a:miter lim="800000"/>
            <a:headEnd/>
            <a:tailEnd/>
          </a:ln>
        </p:spPr>
        <p:txBody>
          <a:bodyPr/>
          <a:lstStyle/>
          <a:p>
            <a:fld id="{D0F7E590-7BFE-4772-A88D-CA6130834237}" type="slidenum">
              <a:rPr lang="en-US" altLang="en-US" smtClean="0">
                <a:cs typeface="Verdana" pitchFamily="34" charset="0"/>
              </a:rPr>
              <a:pPr/>
              <a:t>30</a:t>
            </a:fld>
            <a:endParaRPr lang="en-US" altLang="en-US" smtClean="0">
              <a:cs typeface="Verdana" pitchFamily="34" charset="0"/>
            </a:endParaRPr>
          </a:p>
        </p:txBody>
      </p:sp>
      <p:sp>
        <p:nvSpPr>
          <p:cNvPr id="31747" name="Rectangle 2"/>
          <p:cNvSpPr>
            <a:spLocks noGrp="1" noChangeArrowheads="1"/>
          </p:cNvSpPr>
          <p:nvPr>
            <p:ph type="title"/>
          </p:nvPr>
        </p:nvSpPr>
        <p:spPr/>
        <p:txBody>
          <a:bodyPr/>
          <a:lstStyle/>
          <a:p>
            <a:pPr eaLnBrk="1" hangingPunct="1">
              <a:defRPr/>
            </a:pPr>
            <a:r>
              <a:rPr lang="en-US">
                <a:cs typeface="Verdana" charset="0"/>
              </a:rPr>
              <a:t>Document Instructional Decisions</a:t>
            </a:r>
          </a:p>
        </p:txBody>
      </p:sp>
      <p:sp>
        <p:nvSpPr>
          <p:cNvPr id="6" name="Content Placeholder 2"/>
          <p:cNvSpPr>
            <a:spLocks noGrp="1"/>
          </p:cNvSpPr>
          <p:nvPr>
            <p:ph idx="1"/>
          </p:nvPr>
        </p:nvSpPr>
        <p:spPr>
          <a:xfrm>
            <a:off x="457200" y="1568450"/>
            <a:ext cx="8229600" cy="4525963"/>
          </a:xfrm>
        </p:spPr>
        <p:txBody>
          <a:bodyPr/>
          <a:lstStyle/>
          <a:p>
            <a:pPr>
              <a:defRPr/>
            </a:pPr>
            <a:r>
              <a:rPr lang="en-US" dirty="0" smtClean="0">
                <a:ea typeface="Verdana" panose="020B0604030504040204" pitchFamily="34" charset="0"/>
              </a:rPr>
              <a:t>Teacher team, PLC, or department meetings:  Document who reviewed what data, and what instructional decisions were made (like the minutes from a meeting)</a:t>
            </a:r>
            <a:endParaRPr lang="en-US" dirty="0">
              <a:ea typeface="Verdana" panose="020B0604030504040204" pitchFamily="34" charset="0"/>
            </a:endParaRPr>
          </a:p>
        </p:txBody>
      </p:sp>
      <p:pic>
        <p:nvPicPr>
          <p:cNvPr id="32773" name="Picture 2" descr="C:\Users\Sue\AppData\Local\Microsoft\Windows\Temporary Internet Files\Content.IE5\2N7KVXZV\MC900174351[1].wmf"/>
          <p:cNvPicPr>
            <a:picLocks noChangeAspect="1" noChangeArrowheads="1"/>
          </p:cNvPicPr>
          <p:nvPr/>
        </p:nvPicPr>
        <p:blipFill>
          <a:blip r:embed="rId2"/>
          <a:srcRect/>
          <a:stretch>
            <a:fillRect/>
          </a:stretch>
        </p:blipFill>
        <p:spPr bwMode="auto">
          <a:xfrm>
            <a:off x="3048000" y="3429000"/>
            <a:ext cx="2968625"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0"/>
          </p:nvPr>
        </p:nvSpPr>
        <p:spPr>
          <a:noFill/>
          <a:ln>
            <a:miter lim="800000"/>
            <a:headEnd/>
            <a:tailEnd/>
          </a:ln>
        </p:spPr>
        <p:txBody>
          <a:bodyPr/>
          <a:lstStyle/>
          <a:p>
            <a:fld id="{24749168-10D2-4055-9D53-D3391A705C9B}" type="slidenum">
              <a:rPr lang="en-US" altLang="en-US" smtClean="0">
                <a:cs typeface="Verdana" pitchFamily="34" charset="0"/>
              </a:rPr>
              <a:pPr/>
              <a:t>31</a:t>
            </a:fld>
            <a:endParaRPr lang="en-US" altLang="en-US" smtClean="0">
              <a:cs typeface="Verdana" pitchFamily="34" charset="0"/>
            </a:endParaRPr>
          </a:p>
        </p:txBody>
      </p:sp>
      <p:sp>
        <p:nvSpPr>
          <p:cNvPr id="32771" name="Rectangle 2"/>
          <p:cNvSpPr>
            <a:spLocks noGrp="1" noChangeArrowheads="1"/>
          </p:cNvSpPr>
          <p:nvPr>
            <p:ph type="title"/>
          </p:nvPr>
        </p:nvSpPr>
        <p:spPr/>
        <p:txBody>
          <a:bodyPr/>
          <a:lstStyle/>
          <a:p>
            <a:pPr eaLnBrk="1" hangingPunct="1">
              <a:defRPr/>
            </a:pPr>
            <a:r>
              <a:rPr lang="en-US">
                <a:cs typeface="Verdana" charset="0"/>
              </a:rPr>
              <a:t>Resources for Making Instructional Decisions from Assessment Data</a:t>
            </a:r>
          </a:p>
        </p:txBody>
      </p:sp>
      <p:sp>
        <p:nvSpPr>
          <p:cNvPr id="6" name="Content Placeholder 2"/>
          <p:cNvSpPr>
            <a:spLocks noGrp="1"/>
          </p:cNvSpPr>
          <p:nvPr>
            <p:ph idx="1"/>
          </p:nvPr>
        </p:nvSpPr>
        <p:spPr/>
        <p:txBody>
          <a:bodyPr/>
          <a:lstStyle/>
          <a:p>
            <a:pPr>
              <a:defRPr/>
            </a:pPr>
            <a:r>
              <a:rPr lang="en-US">
                <a:solidFill>
                  <a:srgbClr val="606060"/>
                </a:solidFill>
                <a:cs typeface="Verdana" charset="0"/>
              </a:rPr>
              <a:t>Data-driven instruction </a:t>
            </a:r>
            <a:r>
              <a:rPr lang="en-US">
                <a:solidFill>
                  <a:srgbClr val="606060"/>
                </a:solidFill>
                <a:cs typeface="Verdana" charset="0"/>
                <a:hlinkClick r:id="rId2"/>
              </a:rPr>
              <a:t>www.engageny.org/ddi-library</a:t>
            </a:r>
            <a:r>
              <a:rPr lang="en-US">
                <a:solidFill>
                  <a:srgbClr val="606060"/>
                </a:solidFill>
                <a:cs typeface="Verdana" charset="0"/>
              </a:rPr>
              <a:t> </a:t>
            </a:r>
            <a:r>
              <a:rPr lang="en-US">
                <a:solidFill>
                  <a:srgbClr val="606060"/>
                </a:solidFill>
                <a:cs typeface="Verdana" charset="0"/>
                <a:hlinkClick r:id="rId3"/>
              </a:rPr>
              <a:t> </a:t>
            </a:r>
          </a:p>
          <a:p>
            <a:pPr>
              <a:defRPr/>
            </a:pPr>
            <a:r>
              <a:rPr lang="en-US">
                <a:solidFill>
                  <a:srgbClr val="606060"/>
                </a:solidFill>
                <a:cs typeface="Verdana" charset="0"/>
              </a:rPr>
              <a:t>DDI Rubric </a:t>
            </a:r>
            <a:r>
              <a:rPr lang="en-US">
                <a:solidFill>
                  <a:srgbClr val="606060"/>
                </a:solidFill>
                <a:cs typeface="Verdana" charset="0"/>
                <a:hlinkClick r:id="rId3"/>
              </a:rPr>
              <a:t>www.engageny.org/resource/driven-by-data-data-driven-implementation-rubric/</a:t>
            </a:r>
            <a:r>
              <a:rPr lang="en-US">
                <a:solidFill>
                  <a:srgbClr val="606060"/>
                </a:solidFill>
                <a:cs typeface="Verdana" charset="0"/>
              </a:rPr>
              <a:t> </a:t>
            </a:r>
          </a:p>
          <a:p>
            <a:pPr>
              <a:defRPr/>
            </a:pPr>
            <a:endParaRPr lang="en-US">
              <a:solidFill>
                <a:srgbClr val="606060"/>
              </a:solidFill>
              <a:cs typeface="Verdana" charset="0"/>
            </a:endParaRPr>
          </a:p>
        </p:txBody>
      </p:sp>
      <p:pic>
        <p:nvPicPr>
          <p:cNvPr id="33797" name="Picture 2" descr="C:\Users\Sue\AppData\Local\Microsoft\Windows\Temporary Internet Files\Content.IE5\2N7KVXZV\MC900174351[1].wmf"/>
          <p:cNvPicPr>
            <a:picLocks noChangeAspect="1" noChangeArrowheads="1"/>
          </p:cNvPicPr>
          <p:nvPr/>
        </p:nvPicPr>
        <p:blipFill>
          <a:blip r:embed="rId4"/>
          <a:srcRect/>
          <a:stretch>
            <a:fillRect/>
          </a:stretch>
        </p:blipFill>
        <p:spPr bwMode="auto">
          <a:xfrm>
            <a:off x="3455988" y="3962400"/>
            <a:ext cx="24638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0"/>
          </p:nvPr>
        </p:nvSpPr>
        <p:spPr>
          <a:noFill/>
          <a:ln>
            <a:miter lim="800000"/>
            <a:headEnd/>
            <a:tailEnd/>
          </a:ln>
        </p:spPr>
        <p:txBody>
          <a:bodyPr/>
          <a:lstStyle/>
          <a:p>
            <a:fld id="{6D95DD1B-042D-420A-B051-3EE50DCCCD12}" type="slidenum">
              <a:rPr lang="en-US" altLang="en-US" smtClean="0">
                <a:cs typeface="Verdana" pitchFamily="34" charset="0"/>
              </a:rPr>
              <a:pPr/>
              <a:t>32</a:t>
            </a:fld>
            <a:endParaRPr lang="en-US" altLang="en-US" smtClean="0">
              <a:cs typeface="Verdana" pitchFamily="34" charset="0"/>
            </a:endParaRPr>
          </a:p>
        </p:txBody>
      </p:sp>
      <p:sp>
        <p:nvSpPr>
          <p:cNvPr id="33795" name="Rectangle 2"/>
          <p:cNvSpPr>
            <a:spLocks noGrp="1" noChangeArrowheads="1"/>
          </p:cNvSpPr>
          <p:nvPr>
            <p:ph type="title"/>
          </p:nvPr>
        </p:nvSpPr>
        <p:spPr/>
        <p:txBody>
          <a:bodyPr/>
          <a:lstStyle/>
          <a:p>
            <a:pPr eaLnBrk="1" hangingPunct="1">
              <a:defRPr/>
            </a:pPr>
            <a:r>
              <a:rPr lang="en-US">
                <a:cs typeface="Verdana" charset="0"/>
              </a:rPr>
              <a:t>Resources for Planning Instruction</a:t>
            </a:r>
          </a:p>
        </p:txBody>
      </p:sp>
      <p:sp>
        <p:nvSpPr>
          <p:cNvPr id="6" name="Content Placeholder 2"/>
          <p:cNvSpPr>
            <a:spLocks noGrp="1"/>
          </p:cNvSpPr>
          <p:nvPr>
            <p:ph idx="1"/>
          </p:nvPr>
        </p:nvSpPr>
        <p:spPr/>
        <p:txBody>
          <a:bodyPr/>
          <a:lstStyle/>
          <a:p>
            <a:pPr>
              <a:defRPr/>
            </a:pPr>
            <a:r>
              <a:rPr lang="en-US" dirty="0" smtClean="0">
                <a:ea typeface="Verdana" panose="020B0604030504040204" pitchFamily="34" charset="0"/>
              </a:rPr>
              <a:t>Student </a:t>
            </a:r>
            <a:r>
              <a:rPr lang="en-US" dirty="0">
                <a:ea typeface="Verdana" panose="020B0604030504040204" pitchFamily="34" charset="0"/>
              </a:rPr>
              <a:t>Learning Objectives </a:t>
            </a:r>
            <a:r>
              <a:rPr lang="en-US" dirty="0" smtClean="0">
                <a:ea typeface="Verdana" panose="020B0604030504040204" pitchFamily="34" charset="0"/>
                <a:hlinkClick r:id="rId2"/>
              </a:rPr>
              <a:t>www.engageny.org/resource/student-learning-objectives</a:t>
            </a:r>
            <a:r>
              <a:rPr lang="en-US" dirty="0" smtClean="0">
                <a:ea typeface="Verdana" panose="020B0604030504040204" pitchFamily="34" charset="0"/>
              </a:rPr>
              <a:t> </a:t>
            </a:r>
            <a:endParaRPr lang="en-US" dirty="0">
              <a:ea typeface="Verdana" panose="020B0604030504040204" pitchFamily="34" charset="0"/>
              <a:hlinkClick r:id="rId3"/>
            </a:endParaRPr>
          </a:p>
          <a:p>
            <a:pPr>
              <a:defRPr/>
            </a:pPr>
            <a:r>
              <a:rPr lang="en-US" dirty="0" smtClean="0">
                <a:ea typeface="Verdana" panose="020B0604030504040204" pitchFamily="34" charset="0"/>
              </a:rPr>
              <a:t>Tri-State/</a:t>
            </a:r>
            <a:r>
              <a:rPr lang="en-US" dirty="0" err="1" smtClean="0">
                <a:ea typeface="Verdana" panose="020B0604030504040204" pitchFamily="34" charset="0"/>
              </a:rPr>
              <a:t>EQuIP</a:t>
            </a:r>
            <a:r>
              <a:rPr lang="en-US" dirty="0" smtClean="0">
                <a:ea typeface="Verdana" panose="020B0604030504040204" pitchFamily="34" charset="0"/>
              </a:rPr>
              <a:t> </a:t>
            </a:r>
            <a:r>
              <a:rPr lang="en-US" dirty="0">
                <a:ea typeface="Verdana" panose="020B0604030504040204" pitchFamily="34" charset="0"/>
              </a:rPr>
              <a:t>Rubric </a:t>
            </a:r>
            <a:r>
              <a:rPr lang="en-US" dirty="0" smtClean="0">
                <a:ea typeface="Verdana" panose="020B0604030504040204" pitchFamily="34" charset="0"/>
              </a:rPr>
              <a:t>to evaluate the quality of lessons and units intended to teach Common Core Standards </a:t>
            </a:r>
            <a:r>
              <a:rPr lang="en-US" dirty="0" smtClean="0">
                <a:ea typeface="Verdana" panose="020B0604030504040204" pitchFamily="34" charset="0"/>
                <a:hlinkClick r:id="rId4"/>
              </a:rPr>
              <a:t>www.engageny.org/resource/tri-state-quality-review-rubric-and-rating-process</a:t>
            </a:r>
            <a:r>
              <a:rPr lang="en-US" dirty="0" smtClean="0">
                <a:ea typeface="Verdana" panose="020B0604030504040204" pitchFamily="34" charset="0"/>
              </a:rPr>
              <a:t>  </a:t>
            </a:r>
          </a:p>
          <a:p>
            <a:pPr>
              <a:defRPr/>
            </a:pPr>
            <a:endParaRPr lang="en-US" dirty="0">
              <a:ea typeface="Verdana" panose="020B060403050404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0"/>
          </p:nvPr>
        </p:nvSpPr>
        <p:spPr>
          <a:noFill/>
          <a:ln>
            <a:miter lim="800000"/>
            <a:headEnd/>
            <a:tailEnd/>
          </a:ln>
        </p:spPr>
        <p:txBody>
          <a:bodyPr/>
          <a:lstStyle/>
          <a:p>
            <a:fld id="{AB577848-A8A2-4974-A036-59423FEBC1A9}" type="slidenum">
              <a:rPr lang="en-US" altLang="en-US" smtClean="0">
                <a:cs typeface="Verdana" pitchFamily="34" charset="0"/>
              </a:rPr>
              <a:pPr/>
              <a:t>33</a:t>
            </a:fld>
            <a:endParaRPr lang="en-US" altLang="en-US" smtClean="0">
              <a:cs typeface="Verdana" pitchFamily="34" charset="0"/>
            </a:endParaRPr>
          </a:p>
        </p:txBody>
      </p:sp>
      <p:sp>
        <p:nvSpPr>
          <p:cNvPr id="34819" name="Rectangle 2"/>
          <p:cNvSpPr>
            <a:spLocks noGrp="1" noChangeArrowheads="1"/>
          </p:cNvSpPr>
          <p:nvPr>
            <p:ph type="title"/>
          </p:nvPr>
        </p:nvSpPr>
        <p:spPr/>
        <p:txBody>
          <a:bodyPr/>
          <a:lstStyle/>
          <a:p>
            <a:pPr eaLnBrk="1" hangingPunct="1">
              <a:defRPr/>
            </a:pPr>
            <a:r>
              <a:rPr lang="en-US">
                <a:cs typeface="Verdana" charset="0"/>
              </a:rPr>
              <a:t>Document Instructional Decisions</a:t>
            </a:r>
          </a:p>
        </p:txBody>
      </p:sp>
      <p:sp>
        <p:nvSpPr>
          <p:cNvPr id="6" name="Content Placeholder 2"/>
          <p:cNvSpPr>
            <a:spLocks noGrp="1"/>
          </p:cNvSpPr>
          <p:nvPr>
            <p:ph idx="1"/>
          </p:nvPr>
        </p:nvSpPr>
        <p:spPr/>
        <p:txBody>
          <a:bodyPr/>
          <a:lstStyle/>
          <a:p>
            <a:pPr>
              <a:defRPr/>
            </a:pPr>
            <a:r>
              <a:rPr lang="en-US" dirty="0" smtClean="0">
                <a:ea typeface="Verdana" panose="020B0604030504040204" pitchFamily="34" charset="0"/>
              </a:rPr>
              <a:t>Individual teacher(s) or informal groups of colleagues:  Document who reviewed what data, and what instructional decisions were made (like a journal entry)</a:t>
            </a:r>
            <a:endParaRPr lang="en-US" dirty="0">
              <a:ea typeface="Verdana" panose="020B0604030504040204" pitchFamily="34" charset="0"/>
            </a:endParaRPr>
          </a:p>
        </p:txBody>
      </p:sp>
      <p:pic>
        <p:nvPicPr>
          <p:cNvPr id="35845" name="Picture 2" descr="C:\Users\Sue\AppData\Local\Microsoft\Windows\Temporary Internet Files\Content.IE5\2N7KVXZV\MC900198118[1].wmf"/>
          <p:cNvPicPr>
            <a:picLocks noChangeAspect="1" noChangeArrowheads="1"/>
          </p:cNvPicPr>
          <p:nvPr/>
        </p:nvPicPr>
        <p:blipFill>
          <a:blip r:embed="rId2"/>
          <a:srcRect/>
          <a:stretch>
            <a:fillRect/>
          </a:stretch>
        </p:blipFill>
        <p:spPr bwMode="auto">
          <a:xfrm>
            <a:off x="2895600" y="3505200"/>
            <a:ext cx="3321050"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0"/>
          </p:nvPr>
        </p:nvSpPr>
        <p:spPr>
          <a:noFill/>
          <a:ln>
            <a:miter lim="800000"/>
            <a:headEnd/>
            <a:tailEnd/>
          </a:ln>
        </p:spPr>
        <p:txBody>
          <a:bodyPr/>
          <a:lstStyle/>
          <a:p>
            <a:fld id="{2F8BCFF9-573A-4BB5-B7D0-9F9A308B97EE}" type="slidenum">
              <a:rPr lang="en-US" altLang="en-US" smtClean="0">
                <a:cs typeface="Verdana" pitchFamily="34" charset="0"/>
              </a:rPr>
              <a:pPr/>
              <a:t>34</a:t>
            </a:fld>
            <a:endParaRPr lang="en-US" altLang="en-US" smtClean="0">
              <a:cs typeface="Verdana" pitchFamily="34" charset="0"/>
            </a:endParaRPr>
          </a:p>
        </p:txBody>
      </p:sp>
      <p:sp>
        <p:nvSpPr>
          <p:cNvPr id="35843" name="Rectangle 2"/>
          <p:cNvSpPr>
            <a:spLocks noGrp="1" noChangeArrowheads="1"/>
          </p:cNvSpPr>
          <p:nvPr>
            <p:ph type="title"/>
          </p:nvPr>
        </p:nvSpPr>
        <p:spPr/>
        <p:txBody>
          <a:bodyPr/>
          <a:lstStyle/>
          <a:p>
            <a:pPr eaLnBrk="1" hangingPunct="1">
              <a:defRPr/>
            </a:pPr>
            <a:r>
              <a:rPr lang="en-US">
                <a:cs typeface="Verdana" charset="0"/>
              </a:rPr>
              <a:t>Less Direct</a:t>
            </a:r>
          </a:p>
        </p:txBody>
      </p:sp>
      <p:sp>
        <p:nvSpPr>
          <p:cNvPr id="6" name="Content Placeholder 2"/>
          <p:cNvSpPr>
            <a:spLocks noGrp="1"/>
          </p:cNvSpPr>
          <p:nvPr>
            <p:ph idx="1"/>
          </p:nvPr>
        </p:nvSpPr>
        <p:spPr/>
        <p:txBody>
          <a:bodyPr/>
          <a:lstStyle/>
          <a:p>
            <a:pPr>
              <a:defRPr/>
            </a:pPr>
            <a:r>
              <a:rPr lang="en-US" dirty="0" smtClean="0">
                <a:ea typeface="Verdana" panose="020B0604030504040204" pitchFamily="34" charset="0"/>
              </a:rPr>
              <a:t>Teachers doing the assessment review survey or tally the number of colleagues who report taking the results of the assessment into account when making instructional decisions and describe their reports of instructional decisions</a:t>
            </a:r>
            <a:endParaRPr lang="en-US" dirty="0">
              <a:ea typeface="Verdana" panose="020B0604030504040204" pitchFamily="34" charset="0"/>
            </a:endParaRPr>
          </a:p>
        </p:txBody>
      </p:sp>
      <p:pic>
        <p:nvPicPr>
          <p:cNvPr id="36869" name="Picture 6" descr="Mimetypes X Office Spreadsheet Icon 128x128 png"/>
          <p:cNvPicPr>
            <a:picLocks noChangeAspect="1" noChangeArrowheads="1"/>
          </p:cNvPicPr>
          <p:nvPr/>
        </p:nvPicPr>
        <p:blipFill>
          <a:blip r:embed="rId2"/>
          <a:srcRect/>
          <a:stretch>
            <a:fillRect/>
          </a:stretch>
        </p:blipFill>
        <p:spPr bwMode="auto">
          <a:xfrm>
            <a:off x="3733800" y="4038600"/>
            <a:ext cx="1981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0"/>
          </p:nvPr>
        </p:nvSpPr>
        <p:spPr>
          <a:noFill/>
          <a:ln>
            <a:miter lim="800000"/>
            <a:headEnd/>
            <a:tailEnd/>
          </a:ln>
        </p:spPr>
        <p:txBody>
          <a:bodyPr/>
          <a:lstStyle/>
          <a:p>
            <a:fld id="{102E4EE9-5C1E-4FD6-A2C8-787B0DB1C62F}" type="slidenum">
              <a:rPr lang="en-US" altLang="en-US" smtClean="0">
                <a:cs typeface="Verdana" pitchFamily="34" charset="0"/>
              </a:rPr>
              <a:pPr/>
              <a:t>35</a:t>
            </a:fld>
            <a:endParaRPr lang="en-US" altLang="en-US" smtClean="0">
              <a:cs typeface="Verdana" pitchFamily="34" charset="0"/>
            </a:endParaRPr>
          </a:p>
        </p:txBody>
      </p:sp>
      <p:sp>
        <p:nvSpPr>
          <p:cNvPr id="36867" name="Rectangle 2"/>
          <p:cNvSpPr>
            <a:spLocks noGrp="1" noChangeArrowheads="1"/>
          </p:cNvSpPr>
          <p:nvPr>
            <p:ph type="title"/>
          </p:nvPr>
        </p:nvSpPr>
        <p:spPr>
          <a:xfrm>
            <a:off x="0" y="152400"/>
            <a:ext cx="9144000" cy="1143000"/>
          </a:xfrm>
        </p:spPr>
        <p:txBody>
          <a:bodyPr/>
          <a:lstStyle/>
          <a:p>
            <a:pPr eaLnBrk="1" hangingPunct="1">
              <a:defRPr/>
            </a:pPr>
            <a:r>
              <a:rPr lang="en-US" sz="3200">
                <a:cs typeface="Verdana" charset="0"/>
              </a:rPr>
              <a:t>How can we know (and document) that an assessment supports the learning of all students?</a:t>
            </a:r>
          </a:p>
        </p:txBody>
      </p:sp>
      <p:pic>
        <p:nvPicPr>
          <p:cNvPr id="37892"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2971800" y="19812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0"/>
          </p:nvPr>
        </p:nvSpPr>
        <p:spPr>
          <a:noFill/>
          <a:ln>
            <a:miter lim="800000"/>
            <a:headEnd/>
            <a:tailEnd/>
          </a:ln>
        </p:spPr>
        <p:txBody>
          <a:bodyPr/>
          <a:lstStyle/>
          <a:p>
            <a:fld id="{8116A0B3-1C24-4B69-9B7A-99962C9D15B8}" type="slidenum">
              <a:rPr lang="en-US" altLang="en-US" smtClean="0">
                <a:cs typeface="Verdana" pitchFamily="34" charset="0"/>
              </a:rPr>
              <a:pPr/>
              <a:t>36</a:t>
            </a:fld>
            <a:endParaRPr lang="en-US" altLang="en-US" smtClean="0">
              <a:cs typeface="Verdana" pitchFamily="34" charset="0"/>
            </a:endParaRPr>
          </a:p>
        </p:txBody>
      </p:sp>
      <p:sp>
        <p:nvSpPr>
          <p:cNvPr id="37891" name="Rectangle 2"/>
          <p:cNvSpPr>
            <a:spLocks noGrp="1" noChangeArrowheads="1"/>
          </p:cNvSpPr>
          <p:nvPr>
            <p:ph type="title"/>
          </p:nvPr>
        </p:nvSpPr>
        <p:spPr/>
        <p:txBody>
          <a:bodyPr/>
          <a:lstStyle/>
          <a:p>
            <a:pPr eaLnBrk="1" hangingPunct="1">
              <a:defRPr/>
            </a:pPr>
            <a:r>
              <a:rPr lang="en-US">
                <a:cs typeface="Verdana" charset="0"/>
              </a:rPr>
              <a:t>Document the </a:t>
            </a:r>
            <a:r>
              <a:rPr lang="en-US" i="1">
                <a:cs typeface="Verdana" charset="0"/>
              </a:rPr>
              <a:t>Effects</a:t>
            </a:r>
            <a:r>
              <a:rPr lang="en-US">
                <a:cs typeface="Verdana" charset="0"/>
              </a:rPr>
              <a:t> of Instructional Decisions on Learning</a:t>
            </a:r>
          </a:p>
        </p:txBody>
      </p:sp>
      <p:sp>
        <p:nvSpPr>
          <p:cNvPr id="6" name="Content Placeholder 2"/>
          <p:cNvSpPr>
            <a:spLocks noGrp="1"/>
          </p:cNvSpPr>
          <p:nvPr>
            <p:ph idx="1"/>
          </p:nvPr>
        </p:nvSpPr>
        <p:spPr>
          <a:xfrm>
            <a:off x="457200" y="1524000"/>
            <a:ext cx="8229600" cy="5029200"/>
          </a:xfrm>
        </p:spPr>
        <p:txBody>
          <a:bodyPr>
            <a:normAutofit/>
          </a:bodyPr>
          <a:lstStyle/>
          <a:p>
            <a:pPr>
              <a:defRPr/>
            </a:pPr>
            <a:r>
              <a:rPr lang="en-US" dirty="0" smtClean="0">
                <a:ea typeface="Verdana" panose="020B0604030504040204" pitchFamily="34" charset="0"/>
              </a:rPr>
              <a:t>Pre-test/post-test studies:  Use the assessment as a pretest, base a unit of instruction on the pretest results, and document improvement from pre- to post-test</a:t>
            </a:r>
          </a:p>
          <a:p>
            <a:pPr>
              <a:defRPr/>
            </a:pPr>
            <a:endParaRPr lang="en-US" dirty="0">
              <a:ea typeface="Verdana" panose="020B0604030504040204" pitchFamily="34" charset="0"/>
            </a:endParaRPr>
          </a:p>
          <a:p>
            <a:pPr>
              <a:defRPr/>
            </a:pPr>
            <a:endParaRPr lang="en-US" dirty="0" smtClean="0">
              <a:ea typeface="Verdana" panose="020B0604030504040204" pitchFamily="34" charset="0"/>
            </a:endParaRPr>
          </a:p>
          <a:p>
            <a:pPr>
              <a:defRPr/>
            </a:pPr>
            <a:endParaRPr lang="en-US" dirty="0" smtClean="0">
              <a:ea typeface="Verdana" panose="020B0604030504040204" pitchFamily="34" charset="0"/>
            </a:endParaRPr>
          </a:p>
          <a:p>
            <a:pPr>
              <a:defRPr/>
            </a:pPr>
            <a:r>
              <a:rPr lang="en-US" sz="2000" dirty="0" smtClean="0">
                <a:ea typeface="Verdana" panose="020B0604030504040204" pitchFamily="34" charset="0"/>
              </a:rPr>
              <a:t>Be careful about </a:t>
            </a:r>
          </a:p>
          <a:p>
            <a:pPr lvl="1">
              <a:defRPr/>
            </a:pPr>
            <a:r>
              <a:rPr lang="en-US" sz="2000" dirty="0" smtClean="0"/>
              <a:t>Test form</a:t>
            </a:r>
          </a:p>
          <a:p>
            <a:pPr lvl="1">
              <a:defRPr/>
            </a:pPr>
            <a:r>
              <a:rPr lang="en-US" sz="2000" dirty="0"/>
              <a:t>Fidelity of instruction to standard </a:t>
            </a:r>
            <a:r>
              <a:rPr lang="en-US" sz="2000" dirty="0" smtClean="0"/>
              <a:t>(e.g., Tri-State/</a:t>
            </a:r>
            <a:r>
              <a:rPr lang="en-US" sz="2000" dirty="0" err="1" smtClean="0"/>
              <a:t>EQuIP</a:t>
            </a:r>
            <a:r>
              <a:rPr lang="en-US" sz="2000" dirty="0" smtClean="0"/>
              <a:t> Rubric)</a:t>
            </a:r>
            <a:endParaRPr lang="en-US" sz="2000" dirty="0"/>
          </a:p>
        </p:txBody>
      </p:sp>
      <p:graphicFrame>
        <p:nvGraphicFramePr>
          <p:cNvPr id="7" name="Diagram 6"/>
          <p:cNvGraphicFramePr/>
          <p:nvPr/>
        </p:nvGraphicFramePr>
        <p:xfrm>
          <a:off x="15240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0"/>
          </p:nvPr>
        </p:nvSpPr>
        <p:spPr>
          <a:noFill/>
          <a:ln>
            <a:miter lim="800000"/>
            <a:headEnd/>
            <a:tailEnd/>
          </a:ln>
        </p:spPr>
        <p:txBody>
          <a:bodyPr/>
          <a:lstStyle/>
          <a:p>
            <a:fld id="{F2ADCEBE-612B-412C-8538-5472415870B3}" type="slidenum">
              <a:rPr lang="en-US" altLang="en-US" smtClean="0">
                <a:cs typeface="Verdana" pitchFamily="34" charset="0"/>
              </a:rPr>
              <a:pPr/>
              <a:t>37</a:t>
            </a:fld>
            <a:endParaRPr lang="en-US" altLang="en-US" smtClean="0">
              <a:cs typeface="Verdana" pitchFamily="34" charset="0"/>
            </a:endParaRPr>
          </a:p>
        </p:txBody>
      </p:sp>
      <p:sp>
        <p:nvSpPr>
          <p:cNvPr id="38915" name="Rectangle 2"/>
          <p:cNvSpPr>
            <a:spLocks noGrp="1" noChangeArrowheads="1"/>
          </p:cNvSpPr>
          <p:nvPr>
            <p:ph type="title"/>
          </p:nvPr>
        </p:nvSpPr>
        <p:spPr/>
        <p:txBody>
          <a:bodyPr/>
          <a:lstStyle/>
          <a:p>
            <a:pPr eaLnBrk="1" hangingPunct="1">
              <a:defRPr/>
            </a:pPr>
            <a:r>
              <a:rPr lang="en-US">
                <a:cs typeface="Verdana" charset="0"/>
              </a:rPr>
              <a:t>Document the </a:t>
            </a:r>
            <a:r>
              <a:rPr lang="en-US" i="1">
                <a:cs typeface="Verdana" charset="0"/>
              </a:rPr>
              <a:t>Effects</a:t>
            </a:r>
            <a:r>
              <a:rPr lang="en-US">
                <a:cs typeface="Verdana" charset="0"/>
              </a:rPr>
              <a:t> of Instructional Decisions on Learning</a:t>
            </a:r>
          </a:p>
        </p:txBody>
      </p:sp>
      <p:sp>
        <p:nvSpPr>
          <p:cNvPr id="10" name="Content Placeholder 2"/>
          <p:cNvSpPr>
            <a:spLocks noGrp="1"/>
          </p:cNvSpPr>
          <p:nvPr>
            <p:ph idx="1"/>
          </p:nvPr>
        </p:nvSpPr>
        <p:spPr>
          <a:xfrm>
            <a:off x="457200" y="1752600"/>
            <a:ext cx="8458200" cy="4648200"/>
          </a:xfrm>
        </p:spPr>
        <p:txBody>
          <a:bodyPr>
            <a:normAutofit/>
          </a:bodyPr>
          <a:lstStyle/>
          <a:p>
            <a:pPr>
              <a:lnSpc>
                <a:spcPct val="80000"/>
              </a:lnSpc>
              <a:defRPr/>
            </a:pPr>
            <a:r>
              <a:rPr lang="en-US" altLang="en-US" sz="2300" smtClean="0">
                <a:solidFill>
                  <a:srgbClr val="606060"/>
                </a:solidFill>
                <a:ea typeface="ＭＳ Ｐゴシック" pitchFamily="34" charset="-128"/>
              </a:rPr>
              <a:t>Comparison group studies:  Compare achievement for a group of students for whom assessment results were used to inform instruction with a </a:t>
            </a:r>
            <a:r>
              <a:rPr lang="ja-JP" altLang="en-US" sz="2300" smtClean="0">
                <a:solidFill>
                  <a:srgbClr val="606060"/>
                </a:solidFill>
                <a:ea typeface="ＭＳ Ｐゴシック" pitchFamily="34" charset="-128"/>
              </a:rPr>
              <a:t>“</a:t>
            </a:r>
            <a:r>
              <a:rPr lang="en-US" altLang="ja-JP" sz="2300" smtClean="0">
                <a:solidFill>
                  <a:srgbClr val="606060"/>
                </a:solidFill>
                <a:ea typeface="ＭＳ Ｐゴシック" pitchFamily="34" charset="-128"/>
              </a:rPr>
              <a:t>business as usual</a:t>
            </a:r>
            <a:r>
              <a:rPr lang="ja-JP" altLang="en-US" sz="2300" smtClean="0">
                <a:solidFill>
                  <a:srgbClr val="606060"/>
                </a:solidFill>
                <a:ea typeface="ＭＳ Ｐゴシック" pitchFamily="34" charset="-128"/>
              </a:rPr>
              <a:t>”</a:t>
            </a:r>
            <a:r>
              <a:rPr lang="en-US" altLang="ja-JP" sz="2300" smtClean="0">
                <a:solidFill>
                  <a:srgbClr val="606060"/>
                </a:solidFill>
                <a:ea typeface="ＭＳ Ｐゴシック" pitchFamily="34" charset="-128"/>
              </a:rPr>
              <a:t> group</a:t>
            </a:r>
          </a:p>
          <a:p>
            <a:pPr>
              <a:lnSpc>
                <a:spcPct val="80000"/>
              </a:lnSpc>
              <a:defRPr/>
            </a:pPr>
            <a:endParaRPr lang="en-US" altLang="en-US" sz="2300" smtClean="0">
              <a:solidFill>
                <a:srgbClr val="606060"/>
              </a:solidFill>
              <a:ea typeface="ＭＳ Ｐゴシック" pitchFamily="34" charset="-128"/>
            </a:endParaRPr>
          </a:p>
          <a:p>
            <a:pPr>
              <a:lnSpc>
                <a:spcPct val="80000"/>
              </a:lnSpc>
              <a:defRPr/>
            </a:pPr>
            <a:endParaRPr lang="en-US" altLang="en-US" sz="2300" smtClean="0">
              <a:solidFill>
                <a:srgbClr val="606060"/>
              </a:solidFill>
              <a:ea typeface="ＭＳ Ｐゴシック" pitchFamily="34" charset="-128"/>
            </a:endParaRPr>
          </a:p>
          <a:p>
            <a:pPr>
              <a:lnSpc>
                <a:spcPct val="80000"/>
              </a:lnSpc>
              <a:defRPr/>
            </a:pPr>
            <a:endParaRPr lang="en-US" altLang="en-US" sz="2300" smtClean="0">
              <a:solidFill>
                <a:srgbClr val="606060"/>
              </a:solidFill>
              <a:ea typeface="ＭＳ Ｐゴシック" pitchFamily="34" charset="-128"/>
            </a:endParaRPr>
          </a:p>
          <a:p>
            <a:pPr>
              <a:lnSpc>
                <a:spcPct val="80000"/>
              </a:lnSpc>
              <a:defRPr/>
            </a:pPr>
            <a:endParaRPr lang="en-US" altLang="en-US" sz="2300" smtClean="0">
              <a:solidFill>
                <a:srgbClr val="606060"/>
              </a:solidFill>
              <a:ea typeface="ＭＳ Ｐゴシック" pitchFamily="34" charset="-128"/>
            </a:endParaRPr>
          </a:p>
          <a:p>
            <a:pPr>
              <a:lnSpc>
                <a:spcPct val="80000"/>
              </a:lnSpc>
              <a:defRPr/>
            </a:pPr>
            <a:endParaRPr lang="en-US" altLang="en-US" sz="2300" smtClean="0">
              <a:solidFill>
                <a:srgbClr val="606060"/>
              </a:solidFill>
              <a:ea typeface="ＭＳ Ｐゴシック" pitchFamily="34" charset="-128"/>
            </a:endParaRPr>
          </a:p>
          <a:p>
            <a:pPr>
              <a:lnSpc>
                <a:spcPct val="80000"/>
              </a:lnSpc>
              <a:buFontTx/>
              <a:buNone/>
              <a:defRPr/>
            </a:pPr>
            <a:endParaRPr lang="en-US" altLang="en-US" sz="2300" smtClean="0">
              <a:solidFill>
                <a:srgbClr val="606060"/>
              </a:solidFill>
              <a:ea typeface="ＭＳ Ｐゴシック" pitchFamily="34" charset="-128"/>
            </a:endParaRPr>
          </a:p>
          <a:p>
            <a:pPr>
              <a:lnSpc>
                <a:spcPct val="80000"/>
              </a:lnSpc>
              <a:defRPr/>
            </a:pPr>
            <a:r>
              <a:rPr lang="en-US" altLang="en-US" sz="2300" smtClean="0">
                <a:solidFill>
                  <a:srgbClr val="606060"/>
                </a:solidFill>
                <a:ea typeface="ＭＳ Ｐゴシック" pitchFamily="34" charset="-128"/>
              </a:rPr>
              <a:t>Be careful about </a:t>
            </a:r>
          </a:p>
          <a:p>
            <a:pPr lvl="1">
              <a:lnSpc>
                <a:spcPct val="80000"/>
              </a:lnSpc>
              <a:defRPr/>
            </a:pPr>
            <a:r>
              <a:rPr lang="en-US" altLang="en-US" sz="2000" smtClean="0">
                <a:solidFill>
                  <a:srgbClr val="606060"/>
                </a:solidFill>
              </a:rPr>
              <a:t>Comparability of students</a:t>
            </a:r>
          </a:p>
          <a:p>
            <a:pPr lvl="1">
              <a:lnSpc>
                <a:spcPct val="80000"/>
              </a:lnSpc>
              <a:defRPr/>
            </a:pPr>
            <a:r>
              <a:rPr lang="en-US" altLang="en-US" sz="2000" smtClean="0">
                <a:solidFill>
                  <a:srgbClr val="606060"/>
                </a:solidFill>
              </a:rPr>
              <a:t>Fidelity of instruction to standard (e.g., Tri-State/EQuIP Rubric)</a:t>
            </a:r>
          </a:p>
          <a:p>
            <a:pPr lvl="1">
              <a:lnSpc>
                <a:spcPct val="80000"/>
              </a:lnSpc>
              <a:defRPr/>
            </a:pPr>
            <a:endParaRPr lang="en-US" altLang="en-US" sz="2000" smtClean="0">
              <a:solidFill>
                <a:srgbClr val="606060"/>
              </a:solidFill>
            </a:endParaRPr>
          </a:p>
        </p:txBody>
      </p:sp>
      <p:graphicFrame>
        <p:nvGraphicFramePr>
          <p:cNvPr id="11" name="Diagram 10"/>
          <p:cNvGraphicFramePr/>
          <p:nvPr/>
        </p:nvGraphicFramePr>
        <p:xfrm>
          <a:off x="1676400" y="1981200"/>
          <a:ext cx="5562600" cy="276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676400" y="3098800"/>
          <a:ext cx="5562600" cy="276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0"/>
          </p:nvPr>
        </p:nvSpPr>
        <p:spPr>
          <a:noFill/>
          <a:ln>
            <a:miter lim="800000"/>
            <a:headEnd/>
            <a:tailEnd/>
          </a:ln>
        </p:spPr>
        <p:txBody>
          <a:bodyPr/>
          <a:lstStyle/>
          <a:p>
            <a:fld id="{3F7AA471-62D0-44BD-9774-1322430B207D}" type="slidenum">
              <a:rPr lang="en-US" altLang="en-US" smtClean="0">
                <a:cs typeface="Verdana" pitchFamily="34" charset="0"/>
              </a:rPr>
              <a:pPr/>
              <a:t>38</a:t>
            </a:fld>
            <a:endParaRPr lang="en-US" altLang="en-US" smtClean="0">
              <a:cs typeface="Verdana" pitchFamily="34" charset="0"/>
            </a:endParaRPr>
          </a:p>
        </p:txBody>
      </p:sp>
      <p:sp>
        <p:nvSpPr>
          <p:cNvPr id="39939" name="Rectangle 2"/>
          <p:cNvSpPr>
            <a:spLocks noGrp="1" noChangeArrowheads="1"/>
          </p:cNvSpPr>
          <p:nvPr>
            <p:ph type="title"/>
          </p:nvPr>
        </p:nvSpPr>
        <p:spPr/>
        <p:txBody>
          <a:bodyPr/>
          <a:lstStyle/>
          <a:p>
            <a:pPr eaLnBrk="1" hangingPunct="1">
              <a:defRPr/>
            </a:pPr>
            <a:r>
              <a:rPr lang="en-US">
                <a:cs typeface="Verdana" charset="0"/>
              </a:rPr>
              <a:t>Assessment Purpose </a:t>
            </a:r>
          </a:p>
        </p:txBody>
      </p:sp>
      <p:sp>
        <p:nvSpPr>
          <p:cNvPr id="39940" name="Rectangle 3"/>
          <p:cNvSpPr>
            <a:spLocks noGrp="1" noChangeArrowheads="1"/>
          </p:cNvSpPr>
          <p:nvPr>
            <p:ph type="body" idx="1"/>
          </p:nvPr>
        </p:nvSpPr>
        <p:spPr>
          <a:xfrm>
            <a:off x="3505200" y="2057400"/>
            <a:ext cx="5334000" cy="4525963"/>
          </a:xfrm>
        </p:spPr>
        <p:txBody>
          <a:bodyPr/>
          <a:lstStyle/>
          <a:p>
            <a:pPr marL="0" indent="0" eaLnBrk="1" hangingPunct="1">
              <a:buFontTx/>
              <a:buNone/>
              <a:defRPr/>
            </a:pPr>
            <a:r>
              <a:rPr lang="en-US" sz="2800">
                <a:solidFill>
                  <a:schemeClr val="tx2"/>
                </a:solidFill>
                <a:cs typeface="Verdana" charset="0"/>
              </a:rPr>
              <a:t>How can we decide whether a test or performance assessment is more appropriate for a particular assessment purpose?</a:t>
            </a:r>
            <a:endParaRPr lang="en-US">
              <a:solidFill>
                <a:srgbClr val="606060"/>
              </a:solidFill>
              <a:cs typeface="Verdana" charset="0"/>
            </a:endParaRPr>
          </a:p>
        </p:txBody>
      </p:sp>
      <p:pic>
        <p:nvPicPr>
          <p:cNvPr id="40965"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601663" y="20574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0"/>
          </p:nvPr>
        </p:nvSpPr>
        <p:spPr>
          <a:noFill/>
          <a:ln>
            <a:miter lim="800000"/>
            <a:headEnd/>
            <a:tailEnd/>
          </a:ln>
        </p:spPr>
        <p:txBody>
          <a:bodyPr/>
          <a:lstStyle/>
          <a:p>
            <a:fld id="{8D3149DC-0DA6-492E-9FCF-94B2D3626582}" type="slidenum">
              <a:rPr lang="en-US" altLang="en-US" smtClean="0">
                <a:cs typeface="Verdana" pitchFamily="34" charset="0"/>
              </a:rPr>
              <a:pPr/>
              <a:t>39</a:t>
            </a:fld>
            <a:endParaRPr lang="en-US" altLang="en-US" smtClean="0">
              <a:cs typeface="Verdana" pitchFamily="34" charset="0"/>
            </a:endParaRPr>
          </a:p>
        </p:txBody>
      </p:sp>
      <p:sp>
        <p:nvSpPr>
          <p:cNvPr id="40963" name="Rectangle 2"/>
          <p:cNvSpPr>
            <a:spLocks noGrp="1" noChangeArrowheads="1"/>
          </p:cNvSpPr>
          <p:nvPr>
            <p:ph type="title"/>
          </p:nvPr>
        </p:nvSpPr>
        <p:spPr/>
        <p:txBody>
          <a:bodyPr/>
          <a:lstStyle/>
          <a:p>
            <a:pPr eaLnBrk="1" hangingPunct="1">
              <a:defRPr/>
            </a:pPr>
            <a:r>
              <a:rPr lang="en-US">
                <a:cs typeface="Verdana" charset="0"/>
              </a:rPr>
              <a:t>Tests</a:t>
            </a:r>
          </a:p>
        </p:txBody>
      </p:sp>
      <p:sp>
        <p:nvSpPr>
          <p:cNvPr id="6" name="Content Placeholder 2"/>
          <p:cNvSpPr>
            <a:spLocks noGrp="1"/>
          </p:cNvSpPr>
          <p:nvPr>
            <p:ph idx="1"/>
          </p:nvPr>
        </p:nvSpPr>
        <p:spPr>
          <a:xfrm>
            <a:off x="457200" y="1570038"/>
            <a:ext cx="8229600" cy="4525962"/>
          </a:xfrm>
        </p:spPr>
        <p:txBody>
          <a:bodyPr/>
          <a:lstStyle/>
          <a:p>
            <a:pPr>
              <a:defRPr/>
            </a:pPr>
            <a:r>
              <a:rPr lang="en-US" dirty="0" smtClean="0">
                <a:ea typeface="Verdana" panose="020B0604030504040204" pitchFamily="34" charset="0"/>
              </a:rPr>
              <a:t>Can cover a larger amount of material (better sampling of domain, goes to validity)</a:t>
            </a:r>
          </a:p>
          <a:p>
            <a:pPr>
              <a:defRPr/>
            </a:pPr>
            <a:r>
              <a:rPr lang="en-US" dirty="0" smtClean="0">
                <a:ea typeface="Verdana" panose="020B0604030504040204" pitchFamily="34" charset="0"/>
              </a:rPr>
              <a:t>Can sample a larger amount of student performance (goes to reliability)</a:t>
            </a:r>
          </a:p>
          <a:p>
            <a:pPr>
              <a:defRPr/>
            </a:pPr>
            <a:r>
              <a:rPr lang="en-US" dirty="0" smtClean="0">
                <a:ea typeface="Verdana" panose="020B0604030504040204" pitchFamily="34" charset="0"/>
              </a:rPr>
              <a:t>Best for recall, comprehension, and application, some analysis</a:t>
            </a:r>
            <a:endParaRPr lang="en-US" dirty="0">
              <a:ea typeface="Verdana" panose="020B0604030504040204" pitchFamily="34" charset="0"/>
            </a:endParaRPr>
          </a:p>
        </p:txBody>
      </p:sp>
      <p:pic>
        <p:nvPicPr>
          <p:cNvPr id="41989" name="Picture 4" descr="test clip art 16 362x270"/>
          <p:cNvPicPr>
            <a:picLocks noChangeAspect="1" noChangeArrowheads="1"/>
          </p:cNvPicPr>
          <p:nvPr/>
        </p:nvPicPr>
        <p:blipFill>
          <a:blip r:embed="rId2"/>
          <a:srcRect/>
          <a:stretch>
            <a:fillRect/>
          </a:stretch>
        </p:blipFill>
        <p:spPr bwMode="auto">
          <a:xfrm>
            <a:off x="5638800" y="3962400"/>
            <a:ext cx="2517775" cy="225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noFill/>
          <a:ln>
            <a:miter lim="800000"/>
            <a:headEnd/>
            <a:tailEnd/>
          </a:ln>
        </p:spPr>
        <p:txBody>
          <a:bodyPr/>
          <a:lstStyle/>
          <a:p>
            <a:fld id="{E8D87C61-634C-42D1-B6A7-E730949DB843}" type="slidenum">
              <a:rPr lang="en-US" altLang="en-US" smtClean="0">
                <a:cs typeface="Verdana" pitchFamily="34" charset="0"/>
              </a:rPr>
              <a:pPr/>
              <a:t>4</a:t>
            </a:fld>
            <a:endParaRPr lang="en-US" altLang="en-US" smtClean="0">
              <a:cs typeface="Verdana" pitchFamily="34" charset="0"/>
            </a:endParaRPr>
          </a:p>
        </p:txBody>
      </p:sp>
      <p:sp>
        <p:nvSpPr>
          <p:cNvPr id="5123" name="Rectangle 2"/>
          <p:cNvSpPr>
            <a:spLocks noGrp="1" noChangeArrowheads="1"/>
          </p:cNvSpPr>
          <p:nvPr>
            <p:ph type="title"/>
          </p:nvPr>
        </p:nvSpPr>
        <p:spPr/>
        <p:txBody>
          <a:bodyPr/>
          <a:lstStyle/>
          <a:p>
            <a:pPr eaLnBrk="1" hangingPunct="1">
              <a:defRPr/>
            </a:pPr>
            <a:r>
              <a:rPr lang="en-US">
                <a:cs typeface="Verdana" charset="0"/>
              </a:rPr>
              <a:t>Learning Outcomes</a:t>
            </a:r>
          </a:p>
        </p:txBody>
      </p:sp>
      <p:sp>
        <p:nvSpPr>
          <p:cNvPr id="5124" name="Rectangle 3"/>
          <p:cNvSpPr>
            <a:spLocks noGrp="1" noChangeArrowheads="1"/>
          </p:cNvSpPr>
          <p:nvPr>
            <p:ph type="body" idx="1"/>
          </p:nvPr>
        </p:nvSpPr>
        <p:spPr/>
        <p:txBody>
          <a:bodyPr/>
          <a:lstStyle/>
          <a:p>
            <a:pPr eaLnBrk="1" hangingPunct="1">
              <a:defRPr/>
            </a:pPr>
            <a:r>
              <a:rPr lang="en-US" dirty="0">
                <a:solidFill>
                  <a:srgbClr val="606060"/>
                </a:solidFill>
                <a:cs typeface="Verdana" charset="0"/>
              </a:rPr>
              <a:t>The purpose of this webinar is to help attendees better understand the assessment review </a:t>
            </a:r>
            <a:r>
              <a:rPr lang="en-US" dirty="0" smtClean="0">
                <a:solidFill>
                  <a:srgbClr val="606060"/>
                </a:solidFill>
                <a:cs typeface="Verdana" charset="0"/>
              </a:rPr>
              <a:t>process, including:</a:t>
            </a:r>
          </a:p>
          <a:p>
            <a:pPr lvl="1" eaLnBrk="1" hangingPunct="1">
              <a:buFont typeface="Wingdings" charset="0"/>
              <a:buChar char="¦"/>
              <a:defRPr/>
            </a:pPr>
            <a:r>
              <a:rPr lang="en-US" dirty="0" smtClean="0">
                <a:solidFill>
                  <a:srgbClr val="606060"/>
                </a:solidFill>
                <a:cs typeface="Verdana" charset="0"/>
              </a:rPr>
              <a:t>Validity</a:t>
            </a:r>
          </a:p>
          <a:p>
            <a:pPr lvl="1" eaLnBrk="1" hangingPunct="1">
              <a:buFont typeface="Wingdings" charset="0"/>
              <a:buChar char="¦"/>
              <a:defRPr/>
            </a:pPr>
            <a:r>
              <a:rPr lang="en-US" dirty="0" smtClean="0">
                <a:solidFill>
                  <a:srgbClr val="606060"/>
                </a:solidFill>
                <a:cs typeface="Verdana" charset="0"/>
              </a:rPr>
              <a:t>Reliability</a:t>
            </a:r>
          </a:p>
          <a:p>
            <a:pPr lvl="1" eaLnBrk="1" hangingPunct="1">
              <a:buFont typeface="Wingdings" charset="0"/>
              <a:buChar char="¦"/>
              <a:defRPr/>
            </a:pPr>
            <a:r>
              <a:rPr lang="en-US" dirty="0" smtClean="0">
                <a:solidFill>
                  <a:srgbClr val="606060"/>
                </a:solidFill>
                <a:cs typeface="Verdana" charset="0"/>
              </a:rPr>
              <a:t>Instructional decisions</a:t>
            </a:r>
          </a:p>
          <a:p>
            <a:pPr lvl="1" eaLnBrk="1" hangingPunct="1">
              <a:buFont typeface="Wingdings" charset="0"/>
              <a:buChar char="¦"/>
              <a:defRPr/>
            </a:pPr>
            <a:r>
              <a:rPr lang="en-US" dirty="0" smtClean="0">
                <a:solidFill>
                  <a:srgbClr val="606060"/>
                </a:solidFill>
                <a:cs typeface="Verdana" charset="0"/>
              </a:rPr>
              <a:t>Assessment purposes</a:t>
            </a:r>
            <a:endParaRPr lang="en-US" dirty="0">
              <a:solidFill>
                <a:srgbClr val="606060"/>
              </a:solidFill>
              <a:cs typeface="Verdana"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0"/>
          </p:nvPr>
        </p:nvSpPr>
        <p:spPr>
          <a:noFill/>
          <a:ln>
            <a:miter lim="800000"/>
            <a:headEnd/>
            <a:tailEnd/>
          </a:ln>
        </p:spPr>
        <p:txBody>
          <a:bodyPr/>
          <a:lstStyle/>
          <a:p>
            <a:fld id="{2CEE2F0E-857C-4842-99E5-AB28250B70FE}" type="slidenum">
              <a:rPr lang="en-US" altLang="en-US" smtClean="0">
                <a:cs typeface="Verdana" pitchFamily="34" charset="0"/>
              </a:rPr>
              <a:pPr/>
              <a:t>40</a:t>
            </a:fld>
            <a:endParaRPr lang="en-US" altLang="en-US" smtClean="0">
              <a:cs typeface="Verdana" pitchFamily="34" charset="0"/>
            </a:endParaRPr>
          </a:p>
        </p:txBody>
      </p:sp>
      <p:sp>
        <p:nvSpPr>
          <p:cNvPr id="41987" name="Rectangle 2"/>
          <p:cNvSpPr>
            <a:spLocks noGrp="1" noChangeArrowheads="1"/>
          </p:cNvSpPr>
          <p:nvPr>
            <p:ph type="title"/>
          </p:nvPr>
        </p:nvSpPr>
        <p:spPr/>
        <p:txBody>
          <a:bodyPr/>
          <a:lstStyle/>
          <a:p>
            <a:pPr eaLnBrk="1" hangingPunct="1">
              <a:defRPr/>
            </a:pPr>
            <a:r>
              <a:rPr lang="en-US">
                <a:cs typeface="Verdana" charset="0"/>
              </a:rPr>
              <a:t>Performance Assessments</a:t>
            </a:r>
          </a:p>
        </p:txBody>
      </p:sp>
      <p:sp>
        <p:nvSpPr>
          <p:cNvPr id="6" name="Content Placeholder 2"/>
          <p:cNvSpPr>
            <a:spLocks noGrp="1"/>
          </p:cNvSpPr>
          <p:nvPr>
            <p:ph idx="1"/>
          </p:nvPr>
        </p:nvSpPr>
        <p:spPr>
          <a:xfrm>
            <a:off x="457200" y="1524000"/>
            <a:ext cx="8229600" cy="4525963"/>
          </a:xfrm>
        </p:spPr>
        <p:txBody>
          <a:bodyPr/>
          <a:lstStyle/>
          <a:p>
            <a:pPr>
              <a:defRPr/>
            </a:pPr>
            <a:r>
              <a:rPr lang="en-US" dirty="0" smtClean="0">
                <a:ea typeface="Verdana" panose="020B0604030504040204" pitchFamily="34" charset="0"/>
              </a:rPr>
              <a:t>Requires students to create a product, demonstrate a process, or both</a:t>
            </a:r>
          </a:p>
          <a:p>
            <a:pPr>
              <a:defRPr/>
            </a:pPr>
            <a:r>
              <a:rPr lang="en-US" dirty="0" smtClean="0">
                <a:ea typeface="Verdana" panose="020B0604030504040204" pitchFamily="34" charset="0"/>
              </a:rPr>
              <a:t>Is evaluated with observation and judgment, using criteria</a:t>
            </a:r>
          </a:p>
          <a:p>
            <a:pPr>
              <a:defRPr/>
            </a:pPr>
            <a:r>
              <a:rPr lang="en-US" dirty="0" smtClean="0">
                <a:ea typeface="Verdana" panose="020B0604030504040204" pitchFamily="34" charset="0"/>
              </a:rPr>
              <a:t>Best for learning outcomes requiring students to use their learning to create something or do/perform something</a:t>
            </a:r>
            <a:endParaRPr lang="en-US" dirty="0">
              <a:ea typeface="Verdana" panose="020B0604030504040204" pitchFamily="34" charset="0"/>
            </a:endParaRPr>
          </a:p>
        </p:txBody>
      </p:sp>
      <p:pic>
        <p:nvPicPr>
          <p:cNvPr id="43013" name="Picture 2" descr="C:\Users\Sue\AppData\Local\Microsoft\Windows\Temporary Internet Files\Content.IE5\MF831V8Z\MC900351967[1].wmf"/>
          <p:cNvPicPr>
            <a:picLocks noChangeAspect="1" noChangeArrowheads="1"/>
          </p:cNvPicPr>
          <p:nvPr/>
        </p:nvPicPr>
        <p:blipFill>
          <a:blip r:embed="rId2"/>
          <a:srcRect/>
          <a:stretch>
            <a:fillRect/>
          </a:stretch>
        </p:blipFill>
        <p:spPr bwMode="auto">
          <a:xfrm>
            <a:off x="817563" y="4648200"/>
            <a:ext cx="1219200" cy="1379538"/>
          </a:xfrm>
          <a:prstGeom prst="rect">
            <a:avLst/>
          </a:prstGeom>
          <a:noFill/>
          <a:ln w="9525">
            <a:noFill/>
            <a:miter lim="800000"/>
            <a:headEnd/>
            <a:tailEnd/>
          </a:ln>
        </p:spPr>
      </p:pic>
      <p:pic>
        <p:nvPicPr>
          <p:cNvPr id="43014" name="Picture 2" descr="http://www.colorado.gov/cs/Satellite?blobcol=urldata&amp;blobheadername1=Content-Type&amp;blobheadervalue1=image%2Fjpeg&amp;blobkey=id&amp;blobtable=MungoBlobs&amp;blobwhere=1251784682238&amp;ssbinary=true"/>
          <p:cNvPicPr>
            <a:picLocks noChangeAspect="1" noChangeArrowheads="1"/>
          </p:cNvPicPr>
          <p:nvPr/>
        </p:nvPicPr>
        <p:blipFill>
          <a:blip r:embed="rId3"/>
          <a:srcRect/>
          <a:stretch>
            <a:fillRect/>
          </a:stretch>
        </p:blipFill>
        <p:spPr bwMode="auto">
          <a:xfrm>
            <a:off x="2341563" y="4648200"/>
            <a:ext cx="1581150" cy="1581150"/>
          </a:xfrm>
          <a:prstGeom prst="rect">
            <a:avLst/>
          </a:prstGeom>
          <a:noFill/>
          <a:ln w="9525">
            <a:noFill/>
            <a:miter lim="800000"/>
            <a:headEnd/>
            <a:tailEnd/>
          </a:ln>
        </p:spPr>
      </p:pic>
      <p:pic>
        <p:nvPicPr>
          <p:cNvPr id="43015" name="Picture 3" descr="C:\Program Files (x86)\Microsoft Office\MEDIA\CAGCAT10\j0301480.wmf"/>
          <p:cNvPicPr>
            <a:picLocks noChangeAspect="1" noChangeArrowheads="1"/>
          </p:cNvPicPr>
          <p:nvPr/>
        </p:nvPicPr>
        <p:blipFill>
          <a:blip r:embed="rId4"/>
          <a:srcRect/>
          <a:stretch>
            <a:fillRect/>
          </a:stretch>
        </p:blipFill>
        <p:spPr bwMode="auto">
          <a:xfrm>
            <a:off x="4484688" y="4800600"/>
            <a:ext cx="1666875" cy="1239838"/>
          </a:xfrm>
          <a:prstGeom prst="rect">
            <a:avLst/>
          </a:prstGeom>
          <a:noFill/>
          <a:ln w="9525">
            <a:noFill/>
            <a:miter lim="800000"/>
            <a:headEnd/>
            <a:tailEnd/>
          </a:ln>
        </p:spPr>
      </p:pic>
      <p:pic>
        <p:nvPicPr>
          <p:cNvPr id="43016" name="Picture 4" descr="C:\Users\Sue\AppData\Local\Microsoft\Windows\Temporary Internet Files\Content.IE5\70SYQ1PT\MC900089100[1].wmf"/>
          <p:cNvPicPr>
            <a:picLocks noChangeAspect="1" noChangeArrowheads="1"/>
          </p:cNvPicPr>
          <p:nvPr/>
        </p:nvPicPr>
        <p:blipFill>
          <a:blip r:embed="rId5"/>
          <a:srcRect/>
          <a:stretch>
            <a:fillRect/>
          </a:stretch>
        </p:blipFill>
        <p:spPr bwMode="auto">
          <a:xfrm>
            <a:off x="6761163" y="4648200"/>
            <a:ext cx="1468437" cy="140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0"/>
          </p:nvPr>
        </p:nvSpPr>
        <p:spPr>
          <a:noFill/>
          <a:ln>
            <a:miter lim="800000"/>
            <a:headEnd/>
            <a:tailEnd/>
          </a:ln>
        </p:spPr>
        <p:txBody>
          <a:bodyPr/>
          <a:lstStyle/>
          <a:p>
            <a:fld id="{2587C25D-B2F8-4DE0-B314-0F5DF10B89E3}" type="slidenum">
              <a:rPr lang="en-US" altLang="en-US" smtClean="0">
                <a:cs typeface="Verdana" pitchFamily="34" charset="0"/>
              </a:rPr>
              <a:pPr/>
              <a:t>41</a:t>
            </a:fld>
            <a:endParaRPr lang="en-US" altLang="en-US" smtClean="0">
              <a:cs typeface="Verdana" pitchFamily="34" charset="0"/>
            </a:endParaRPr>
          </a:p>
        </p:txBody>
      </p:sp>
      <p:sp>
        <p:nvSpPr>
          <p:cNvPr id="43011"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Example – CCSS Math 5.NBT.7</a:t>
            </a:r>
          </a:p>
        </p:txBody>
      </p:sp>
      <p:sp>
        <p:nvSpPr>
          <p:cNvPr id="6" name="Content Placeholder 2"/>
          <p:cNvSpPr>
            <a:spLocks noGrp="1"/>
          </p:cNvSpPr>
          <p:nvPr>
            <p:ph idx="1"/>
          </p:nvPr>
        </p:nvSpPr>
        <p:spPr>
          <a:xfrm>
            <a:off x="457200" y="1752600"/>
            <a:ext cx="8229600" cy="2667000"/>
          </a:xfrm>
          <a:ln w="38100">
            <a:solidFill>
              <a:schemeClr val="accent1"/>
            </a:solidFill>
          </a:ln>
        </p:spPr>
        <p:txBody>
          <a:bodyPr>
            <a:normAutofit/>
          </a:bodyPr>
          <a:lstStyle/>
          <a:p>
            <a:pPr marL="0" indent="0">
              <a:buFontTx/>
              <a:buNone/>
              <a:defRPr/>
            </a:pPr>
            <a:r>
              <a:rPr lang="en-US" altLang="en-US" smtClean="0">
                <a:solidFill>
                  <a:srgbClr val="606060"/>
                </a:solidFill>
                <a:ea typeface="ＭＳ Ｐゴシック" pitchFamily="34" charset="-128"/>
              </a:rPr>
              <a:t>Add, subtract, multiply, and divide decimals to hundredths, using concrete models or drawings and strategies based on place value, properties of operations, and/or the relationship between addition and subtraction; relate the strategy to a written method and explain the reasoning used.</a:t>
            </a:r>
          </a:p>
        </p:txBody>
      </p:sp>
      <p:sp>
        <p:nvSpPr>
          <p:cNvPr id="44037" name="TextBox 6"/>
          <p:cNvSpPr txBox="1">
            <a:spLocks noChangeArrowheads="1"/>
          </p:cNvSpPr>
          <p:nvPr/>
        </p:nvSpPr>
        <p:spPr bwMode="auto">
          <a:xfrm>
            <a:off x="228600" y="4724400"/>
            <a:ext cx="8940800" cy="1384300"/>
          </a:xfrm>
          <a:prstGeom prst="rect">
            <a:avLst/>
          </a:prstGeom>
          <a:noFill/>
          <a:ln w="9525">
            <a:noFill/>
            <a:miter lim="800000"/>
            <a:headEnd/>
            <a:tailEnd/>
          </a:ln>
        </p:spPr>
        <p:txBody>
          <a:bodyPr wrap="none">
            <a:spAutoFit/>
          </a:bodyPr>
          <a:lstStyle/>
          <a:p>
            <a:r>
              <a:rPr lang="en-US" altLang="en-US" sz="2800" i="1">
                <a:cs typeface="Verdana" pitchFamily="34" charset="0"/>
              </a:rPr>
              <a:t>Which part(s) of this standard could be assessed with </a:t>
            </a:r>
          </a:p>
          <a:p>
            <a:r>
              <a:rPr lang="en-US" altLang="en-US" sz="2800" i="1">
                <a:cs typeface="Verdana" pitchFamily="34" charset="0"/>
              </a:rPr>
              <a:t>a test and which part(s) would better be assessed with </a:t>
            </a:r>
          </a:p>
          <a:p>
            <a:r>
              <a:rPr lang="en-US" altLang="en-US" sz="2800" i="1">
                <a:cs typeface="Verdana" pitchFamily="34" charset="0"/>
              </a:rPr>
              <a:t>a performance assessment?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a:ln>
            <a:miter lim="800000"/>
            <a:headEnd/>
            <a:tailEnd/>
          </a:ln>
        </p:spPr>
        <p:txBody>
          <a:bodyPr/>
          <a:lstStyle/>
          <a:p>
            <a:fld id="{A5C61C2C-2444-4F66-B287-C8F0A752EFE9}" type="slidenum">
              <a:rPr lang="en-US" altLang="en-US" smtClean="0">
                <a:cs typeface="Verdana" pitchFamily="34" charset="0"/>
              </a:rPr>
              <a:pPr/>
              <a:t>42</a:t>
            </a:fld>
            <a:endParaRPr lang="en-US" altLang="en-US" smtClean="0">
              <a:cs typeface="Verdana" pitchFamily="34" charset="0"/>
            </a:endParaRPr>
          </a:p>
        </p:txBody>
      </p:sp>
      <p:sp>
        <p:nvSpPr>
          <p:cNvPr id="44035"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Example – CCSS Rdg Info Text 7.7</a:t>
            </a:r>
          </a:p>
        </p:txBody>
      </p:sp>
      <p:sp>
        <p:nvSpPr>
          <p:cNvPr id="6" name="Content Placeholder 2"/>
          <p:cNvSpPr>
            <a:spLocks noGrp="1"/>
          </p:cNvSpPr>
          <p:nvPr>
            <p:ph idx="1"/>
          </p:nvPr>
        </p:nvSpPr>
        <p:spPr>
          <a:xfrm>
            <a:off x="457200" y="1828800"/>
            <a:ext cx="8229600" cy="2286000"/>
          </a:xfrm>
          <a:ln w="38100">
            <a:solidFill>
              <a:schemeClr val="accent1"/>
            </a:solidFill>
          </a:ln>
        </p:spPr>
        <p:txBody>
          <a:bodyPr>
            <a:normAutofit/>
          </a:bodyPr>
          <a:lstStyle/>
          <a:p>
            <a:pPr marL="0" indent="0">
              <a:buFontTx/>
              <a:buNone/>
              <a:defRPr/>
            </a:pPr>
            <a:r>
              <a:rPr lang="en-US" altLang="en-US" smtClean="0">
                <a:solidFill>
                  <a:srgbClr val="606060"/>
                </a:solidFill>
                <a:ea typeface="ＭＳ Ｐゴシック" pitchFamily="34" charset="-128"/>
              </a:rPr>
              <a:t>Compare and contrast a text to an audio, video, or multimedia version of the text, analyzing each medium</a:t>
            </a:r>
            <a:r>
              <a:rPr lang="ja-JP" altLang="en-US" smtClean="0">
                <a:solidFill>
                  <a:srgbClr val="606060"/>
                </a:solidFill>
                <a:ea typeface="ＭＳ Ｐゴシック" pitchFamily="34" charset="-128"/>
              </a:rPr>
              <a:t>’</a:t>
            </a:r>
            <a:r>
              <a:rPr lang="en-US" altLang="ja-JP" smtClean="0">
                <a:solidFill>
                  <a:srgbClr val="606060"/>
                </a:solidFill>
                <a:ea typeface="ＭＳ Ｐゴシック" pitchFamily="34" charset="-128"/>
              </a:rPr>
              <a:t>s portrayal of the subject (e.g., how the delivery of a speech affects the impact of the words).</a:t>
            </a:r>
            <a:endParaRPr lang="en-US" altLang="en-US" smtClean="0">
              <a:solidFill>
                <a:srgbClr val="606060"/>
              </a:solidFill>
              <a:ea typeface="ＭＳ Ｐゴシック" pitchFamily="34" charset="-128"/>
            </a:endParaRPr>
          </a:p>
        </p:txBody>
      </p:sp>
      <p:sp>
        <p:nvSpPr>
          <p:cNvPr id="45061" name="TextBox 6"/>
          <p:cNvSpPr txBox="1">
            <a:spLocks noChangeArrowheads="1"/>
          </p:cNvSpPr>
          <p:nvPr/>
        </p:nvSpPr>
        <p:spPr bwMode="auto">
          <a:xfrm>
            <a:off x="304800" y="4419600"/>
            <a:ext cx="8940800" cy="1384300"/>
          </a:xfrm>
          <a:prstGeom prst="rect">
            <a:avLst/>
          </a:prstGeom>
          <a:noFill/>
          <a:ln w="9525">
            <a:noFill/>
            <a:miter lim="800000"/>
            <a:headEnd/>
            <a:tailEnd/>
          </a:ln>
        </p:spPr>
        <p:txBody>
          <a:bodyPr wrap="none">
            <a:spAutoFit/>
          </a:bodyPr>
          <a:lstStyle/>
          <a:p>
            <a:r>
              <a:rPr lang="en-US" altLang="en-US" sz="2800" i="1">
                <a:cs typeface="Verdana" pitchFamily="34" charset="0"/>
              </a:rPr>
              <a:t>Which part(s) of this standard could be assessed with </a:t>
            </a:r>
          </a:p>
          <a:p>
            <a:r>
              <a:rPr lang="en-US" altLang="en-US" sz="2800" i="1">
                <a:cs typeface="Verdana" pitchFamily="34" charset="0"/>
              </a:rPr>
              <a:t>a test and which part(s) would better be assessed with </a:t>
            </a:r>
          </a:p>
          <a:p>
            <a:r>
              <a:rPr lang="en-US" altLang="en-US" sz="2800" i="1">
                <a:cs typeface="Verdana" pitchFamily="34" charset="0"/>
              </a:rPr>
              <a:t>a performance assessment?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altLang="en-US" sz="1800" smtClean="0">
                <a:ea typeface="ＭＳ Ｐゴシック" pitchFamily="34" charset="-128"/>
              </a:rPr>
              <a:t>Question: Educators often find the process of documenting assessment review results to be difficult at first, but ultimately they report learning a lot about assessment. Has your participation in assessment reviews so far increased your own assessment literacy?</a:t>
            </a:r>
            <a:br>
              <a:rPr lang="en-US" altLang="en-US" sz="1800" smtClean="0">
                <a:ea typeface="ＭＳ Ｐゴシック" pitchFamily="34" charset="-128"/>
              </a:rPr>
            </a:br>
            <a:endParaRPr lang="en-US" altLang="en-US" sz="1800" smtClean="0">
              <a:ea typeface="ＭＳ Ｐゴシック" pitchFamily="34" charset="-128"/>
            </a:endParaRPr>
          </a:p>
        </p:txBody>
      </p:sp>
      <p:sp>
        <p:nvSpPr>
          <p:cNvPr id="46083" name="Slide Number Placeholder 3"/>
          <p:cNvSpPr>
            <a:spLocks noGrp="1"/>
          </p:cNvSpPr>
          <p:nvPr>
            <p:ph type="sldNum" sz="quarter" idx="10"/>
          </p:nvPr>
        </p:nvSpPr>
        <p:spPr>
          <a:noFill/>
          <a:ln>
            <a:miter lim="800000"/>
            <a:headEnd/>
            <a:tailEnd/>
          </a:ln>
        </p:spPr>
        <p:txBody>
          <a:bodyPr/>
          <a:lstStyle/>
          <a:p>
            <a:fld id="{BB682465-C548-46B8-8EAD-62F2AB967848}" type="slidenum">
              <a:rPr lang="en-US" altLang="en-US" smtClean="0">
                <a:cs typeface="Verdana" pitchFamily="34" charset="0"/>
              </a:rPr>
              <a:pPr/>
              <a:t>43</a:t>
            </a:fld>
            <a:endParaRPr lang="en-US" altLang="en-US" smtClean="0">
              <a:cs typeface="Verdana" pitchFamily="34" charset="0"/>
            </a:endParaRPr>
          </a:p>
        </p:txBody>
      </p:sp>
      <p:pic>
        <p:nvPicPr>
          <p:cNvPr id="46084" name="Picture 2" descr="C:\Users\Sue\AppData\Local\Microsoft\Windows\Temporary Internet Files\Content.IE5\70SYQ1PT\MC900442000[1].png"/>
          <p:cNvPicPr>
            <a:picLocks noChangeAspect="1" noChangeArrowheads="1"/>
          </p:cNvPicPr>
          <p:nvPr/>
        </p:nvPicPr>
        <p:blipFill>
          <a:blip r:embed="rId2"/>
          <a:srcRect/>
          <a:stretch>
            <a:fillRect/>
          </a:stretch>
        </p:blipFill>
        <p:spPr bwMode="auto">
          <a:xfrm>
            <a:off x="444500" y="1943100"/>
            <a:ext cx="3810000" cy="3810000"/>
          </a:xfrm>
          <a:prstGeom prst="rect">
            <a:avLst/>
          </a:prstGeom>
          <a:noFill/>
          <a:ln w="9525">
            <a:noFill/>
            <a:miter lim="800000"/>
            <a:headEnd/>
            <a:tailEnd/>
          </a:ln>
        </p:spPr>
      </p:pic>
      <p:sp>
        <p:nvSpPr>
          <p:cNvPr id="6" name="Rectangle 3"/>
          <p:cNvSpPr txBox="1">
            <a:spLocks noChangeArrowheads="1"/>
          </p:cNvSpPr>
          <p:nvPr/>
        </p:nvSpPr>
        <p:spPr bwMode="auto">
          <a:xfrm>
            <a:off x="4572000" y="2574925"/>
            <a:ext cx="4114800" cy="1905000"/>
          </a:xfrm>
          <a:prstGeom prst="rect">
            <a:avLst/>
          </a:prstGeom>
          <a:noFill/>
          <a:ln w="9525">
            <a:solidFill>
              <a:srgbClr val="7F7F7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700" b="1">
                <a:solidFill>
                  <a:schemeClr val="bg2">
                    <a:lumMod val="75000"/>
                  </a:schemeClr>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bg2">
                    <a:lumMod val="75000"/>
                  </a:schemeClr>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eaLnBrk="1" hangingPunct="1">
              <a:buFontTx/>
              <a:buNone/>
              <a:defRPr/>
            </a:pPr>
            <a:r>
              <a:rPr lang="en-US" altLang="en-US" sz="3600" kern="0" dirty="0" smtClean="0">
                <a:solidFill>
                  <a:srgbClr val="606060"/>
                </a:solidFill>
              </a:rPr>
              <a:t>In the chat box, please share your thoughts</a:t>
            </a:r>
          </a:p>
          <a:p>
            <a:pPr eaLnBrk="1" hangingPunct="1">
              <a:defRPr/>
            </a:pPr>
            <a:endParaRPr lang="en-US" altLang="en-US" kern="0" dirty="0" smtClean="0">
              <a:solidFill>
                <a:srgbClr val="60606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0"/>
          </p:nvPr>
        </p:nvSpPr>
        <p:spPr>
          <a:noFill/>
          <a:ln>
            <a:miter lim="800000"/>
            <a:headEnd/>
            <a:tailEnd/>
          </a:ln>
        </p:spPr>
        <p:txBody>
          <a:bodyPr/>
          <a:lstStyle/>
          <a:p>
            <a:fld id="{B1FF60FE-C63F-4FEB-888B-794118F6DFFB}" type="slidenum">
              <a:rPr lang="en-US" altLang="en-US" smtClean="0">
                <a:cs typeface="Verdana" pitchFamily="34" charset="0"/>
              </a:rPr>
              <a:pPr/>
              <a:t>44</a:t>
            </a:fld>
            <a:endParaRPr lang="en-US" altLang="en-US" smtClean="0">
              <a:cs typeface="Verdana" pitchFamily="34" charset="0"/>
            </a:endParaRPr>
          </a:p>
        </p:txBody>
      </p:sp>
      <p:sp>
        <p:nvSpPr>
          <p:cNvPr id="47107" name="Rectangle 2"/>
          <p:cNvSpPr>
            <a:spLocks noGrp="1" noChangeArrowheads="1"/>
          </p:cNvSpPr>
          <p:nvPr>
            <p:ph type="title"/>
          </p:nvPr>
        </p:nvSpPr>
        <p:spPr/>
        <p:txBody>
          <a:bodyPr/>
          <a:lstStyle/>
          <a:p>
            <a:pPr eaLnBrk="1" hangingPunct="1">
              <a:defRPr/>
            </a:pPr>
            <a:r>
              <a:rPr lang="en-US">
                <a:cs typeface="Verdana" charset="0"/>
              </a:rPr>
              <a:t>Thank you</a:t>
            </a:r>
          </a:p>
        </p:txBody>
      </p:sp>
      <p:sp>
        <p:nvSpPr>
          <p:cNvPr id="47108" name="Rectangle 3"/>
          <p:cNvSpPr>
            <a:spLocks noGrp="1" noChangeArrowheads="1"/>
          </p:cNvSpPr>
          <p:nvPr>
            <p:ph type="body" idx="1"/>
          </p:nvPr>
        </p:nvSpPr>
        <p:spPr/>
        <p:txBody>
          <a:bodyPr/>
          <a:lstStyle/>
          <a:p>
            <a:pPr eaLnBrk="1" hangingPunct="1">
              <a:defRPr/>
            </a:pPr>
            <a:r>
              <a:rPr lang="en-US" dirty="0" smtClean="0">
                <a:solidFill>
                  <a:srgbClr val="606060"/>
                </a:solidFill>
                <a:cs typeface="Verdana" charset="0"/>
              </a:rPr>
              <a:t>The slides and a video </a:t>
            </a:r>
            <a:r>
              <a:rPr lang="en-US" dirty="0">
                <a:solidFill>
                  <a:srgbClr val="606060"/>
                </a:solidFill>
                <a:cs typeface="Verdana" charset="0"/>
              </a:rPr>
              <a:t>of this webinar will be posted at www.engageny.org/video-library</a:t>
            </a:r>
          </a:p>
          <a:p>
            <a:pPr eaLnBrk="1" hangingPunct="1">
              <a:defRPr/>
            </a:pPr>
            <a:r>
              <a:rPr lang="en-US" dirty="0" smtClean="0">
                <a:solidFill>
                  <a:srgbClr val="606060"/>
                </a:solidFill>
                <a:cs typeface="Verdana" charset="0"/>
              </a:rPr>
              <a:t>Next </a:t>
            </a:r>
            <a:r>
              <a:rPr lang="en-US" dirty="0">
                <a:solidFill>
                  <a:srgbClr val="606060"/>
                </a:solidFill>
                <a:cs typeface="Verdana" charset="0"/>
              </a:rPr>
              <a:t>webinar: </a:t>
            </a:r>
          </a:p>
          <a:p>
            <a:pPr lvl="1" eaLnBrk="1" hangingPunct="1">
              <a:buFont typeface="Wingdings" charset="0"/>
              <a:buChar char="¦"/>
              <a:defRPr/>
            </a:pPr>
            <a:r>
              <a:rPr lang="en-US" i="1" dirty="0">
                <a:solidFill>
                  <a:srgbClr val="606060"/>
                </a:solidFill>
                <a:ea typeface="Verdana" charset="0"/>
                <a:cs typeface="Verdana" charset="0"/>
              </a:rPr>
              <a:t>Performance Assessment</a:t>
            </a:r>
          </a:p>
          <a:p>
            <a:pPr lvl="1" eaLnBrk="1" hangingPunct="1">
              <a:buFont typeface="Wingdings" charset="0"/>
              <a:buChar char="¦"/>
              <a:defRPr/>
            </a:pPr>
            <a:r>
              <a:rPr lang="en-US" i="1" dirty="0">
                <a:solidFill>
                  <a:srgbClr val="606060"/>
                </a:solidFill>
                <a:ea typeface="Verdana" charset="0"/>
                <a:cs typeface="Verdana" charset="0"/>
              </a:rPr>
              <a:t>3:30pm-5:00pm on November 5</a:t>
            </a:r>
            <a:r>
              <a:rPr lang="en-US" i="1" baseline="30000" dirty="0">
                <a:solidFill>
                  <a:srgbClr val="606060"/>
                </a:solidFill>
                <a:ea typeface="Verdana" charset="0"/>
                <a:cs typeface="Verdana" charset="0"/>
              </a:rPr>
              <a:t>th</a:t>
            </a:r>
            <a:r>
              <a:rPr lang="en-US" i="1" dirty="0">
                <a:solidFill>
                  <a:srgbClr val="606060"/>
                </a:solidFill>
                <a:ea typeface="Verdana" charset="0"/>
                <a:cs typeface="Verdana" charset="0"/>
              </a:rPr>
              <a:t>, </a:t>
            </a:r>
            <a:r>
              <a:rPr lang="en-US" i="1" dirty="0" smtClean="0">
                <a:solidFill>
                  <a:srgbClr val="606060"/>
                </a:solidFill>
                <a:ea typeface="Verdana" charset="0"/>
                <a:cs typeface="Verdana" charset="0"/>
              </a:rPr>
              <a:t>2014</a:t>
            </a:r>
            <a:endParaRPr lang="en-US" i="1" dirty="0">
              <a:solidFill>
                <a:srgbClr val="606060"/>
              </a:solidFill>
              <a:ea typeface="Verdana" charset="0"/>
              <a:cs typeface="Verdana" charset="0"/>
            </a:endParaRPr>
          </a:p>
          <a:p>
            <a:pPr eaLnBrk="1" hangingPunct="1">
              <a:buFont typeface="Arial" panose="020B0604020202020204" pitchFamily="34" charset="0"/>
              <a:buChar char="•"/>
              <a:defRPr/>
            </a:pPr>
            <a:r>
              <a:rPr lang="en-US">
                <a:solidFill>
                  <a:srgbClr val="606060"/>
                </a:solidFill>
                <a:cs typeface="Verdana" charset="0"/>
              </a:rPr>
              <a:t>Feedback: </a:t>
            </a:r>
            <a:r>
              <a:rPr lang="en-US">
                <a:hlinkClick r:id="rId2"/>
              </a:rPr>
              <a:t>https://</a:t>
            </a:r>
            <a:r>
              <a:rPr lang="en-US" smtClean="0">
                <a:hlinkClick r:id="rId2"/>
              </a:rPr>
              <a:t>www.surveymonkey.com/s/nysedassessmentreview</a:t>
            </a:r>
            <a:endParaRPr lang="en-US">
              <a:solidFill>
                <a:srgbClr val="606060"/>
              </a:solidFill>
              <a:cs typeface="Verdan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a:noFill/>
          <a:ln>
            <a:miter lim="800000"/>
            <a:headEnd/>
            <a:tailEnd/>
          </a:ln>
        </p:spPr>
        <p:txBody>
          <a:bodyPr/>
          <a:lstStyle/>
          <a:p>
            <a:fld id="{79867ED1-60F1-4EE5-9922-DF634913743E}" type="slidenum">
              <a:rPr lang="en-US" altLang="en-US" smtClean="0">
                <a:cs typeface="Verdana" pitchFamily="34" charset="0"/>
              </a:rPr>
              <a:pPr/>
              <a:t>5</a:t>
            </a:fld>
            <a:endParaRPr lang="en-US" altLang="en-US" smtClean="0">
              <a:cs typeface="Verdana" pitchFamily="34" charset="0"/>
            </a:endParaRPr>
          </a:p>
        </p:txBody>
      </p:sp>
      <p:sp>
        <p:nvSpPr>
          <p:cNvPr id="6147" name="Rectangle 2"/>
          <p:cNvSpPr>
            <a:spLocks noGrp="1" noChangeArrowheads="1"/>
          </p:cNvSpPr>
          <p:nvPr>
            <p:ph type="title"/>
          </p:nvPr>
        </p:nvSpPr>
        <p:spPr/>
        <p:txBody>
          <a:bodyPr/>
          <a:lstStyle/>
          <a:p>
            <a:pPr eaLnBrk="1" hangingPunct="1">
              <a:defRPr/>
            </a:pPr>
            <a:r>
              <a:rPr lang="en-US">
                <a:cs typeface="Verdana" charset="0"/>
              </a:rPr>
              <a:t>Webinar Agenda</a:t>
            </a:r>
          </a:p>
        </p:txBody>
      </p:sp>
      <p:sp>
        <p:nvSpPr>
          <p:cNvPr id="4100" name="Rectangle 3"/>
          <p:cNvSpPr>
            <a:spLocks noGrp="1" noChangeArrowheads="1"/>
          </p:cNvSpPr>
          <p:nvPr>
            <p:ph type="body" idx="1"/>
          </p:nvPr>
        </p:nvSpPr>
        <p:spPr/>
        <p:txBody>
          <a:bodyPr/>
          <a:lstStyle/>
          <a:p>
            <a:pPr eaLnBrk="1" hangingPunct="1">
              <a:defRPr/>
            </a:pPr>
            <a:r>
              <a:rPr lang="en-US" altLang="en-US" dirty="0" smtClean="0">
                <a:solidFill>
                  <a:srgbClr val="595959"/>
                </a:solidFill>
                <a:ea typeface="Verdana" panose="020B0604030504040204" pitchFamily="34" charset="0"/>
              </a:rPr>
              <a:t>Reviewing existing assessments</a:t>
            </a:r>
          </a:p>
          <a:p>
            <a:pPr lvl="1" eaLnBrk="1" hangingPunct="1">
              <a:buFont typeface="Wingdings" charset="0"/>
              <a:buChar char="¦"/>
              <a:defRPr/>
            </a:pPr>
            <a:r>
              <a:rPr lang="en-US" altLang="en-US" dirty="0" smtClean="0">
                <a:solidFill>
                  <a:srgbClr val="595959"/>
                </a:solidFill>
              </a:rPr>
              <a:t>Poll/question period</a:t>
            </a:r>
          </a:p>
          <a:p>
            <a:pPr eaLnBrk="1" hangingPunct="1">
              <a:defRPr/>
            </a:pPr>
            <a:r>
              <a:rPr lang="en-US" altLang="en-US" dirty="0" smtClean="0">
                <a:solidFill>
                  <a:srgbClr val="595959"/>
                </a:solidFill>
                <a:ea typeface="Verdana" panose="020B0604030504040204" pitchFamily="34" charset="0"/>
              </a:rPr>
              <a:t>Evaluating rigor and learning standards</a:t>
            </a:r>
          </a:p>
          <a:p>
            <a:pPr lvl="1" eaLnBrk="1" hangingPunct="1">
              <a:buFont typeface="Wingdings" charset="0"/>
              <a:buChar char="¦"/>
              <a:defRPr/>
            </a:pPr>
            <a:r>
              <a:rPr lang="en-US" altLang="en-US" dirty="0">
                <a:solidFill>
                  <a:srgbClr val="595959"/>
                </a:solidFill>
              </a:rPr>
              <a:t>Poll/question </a:t>
            </a:r>
            <a:r>
              <a:rPr lang="en-US" altLang="en-US" dirty="0" smtClean="0">
                <a:solidFill>
                  <a:srgbClr val="595959"/>
                </a:solidFill>
              </a:rPr>
              <a:t>period </a:t>
            </a:r>
          </a:p>
          <a:p>
            <a:pPr eaLnBrk="1" hangingPunct="1">
              <a:defRPr/>
            </a:pPr>
            <a:r>
              <a:rPr lang="en-US" altLang="en-US" dirty="0" smtClean="0">
                <a:solidFill>
                  <a:srgbClr val="595959"/>
                </a:solidFill>
                <a:ea typeface="Verdana" panose="020B0604030504040204" pitchFamily="34" charset="0"/>
              </a:rPr>
              <a:t>Comparability, assessments than inform instruction, and purpose</a:t>
            </a:r>
          </a:p>
          <a:p>
            <a:pPr lvl="1" eaLnBrk="1" hangingPunct="1">
              <a:buFont typeface="Wingdings" charset="0"/>
              <a:buChar char="¦"/>
              <a:defRPr/>
            </a:pPr>
            <a:r>
              <a:rPr lang="en-US" altLang="en-US" dirty="0">
                <a:solidFill>
                  <a:srgbClr val="595959"/>
                </a:solidFill>
              </a:rPr>
              <a:t>Poll/question </a:t>
            </a:r>
            <a:r>
              <a:rPr lang="en-US" altLang="en-US" dirty="0" smtClean="0">
                <a:solidFill>
                  <a:srgbClr val="595959"/>
                </a:solidFill>
              </a:rPr>
              <a:t>period</a:t>
            </a:r>
          </a:p>
          <a:p>
            <a:pPr marL="0" indent="0" eaLnBrk="1" hangingPunct="1">
              <a:buFontTx/>
              <a:buNone/>
              <a:defRPr/>
            </a:pPr>
            <a:endParaRPr lang="en-US" altLang="en-US" dirty="0" smtClean="0">
              <a:solidFill>
                <a:srgbClr val="FF0000"/>
              </a:solidFill>
              <a:ea typeface="Verdana" panose="020B0604030504040204" pitchFamily="34" charset="0"/>
            </a:endParaRPr>
          </a:p>
          <a:p>
            <a:pPr marL="0" indent="0" eaLnBrk="1" hangingPunct="1">
              <a:buFontTx/>
              <a:buNone/>
              <a:defRPr/>
            </a:pPr>
            <a:endParaRPr lang="en-US" altLang="en-US" dirty="0" smtClean="0">
              <a:solidFill>
                <a:srgbClr val="606060"/>
              </a:solidFill>
              <a:ea typeface="Verdan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0"/>
          </p:nvPr>
        </p:nvSpPr>
        <p:spPr>
          <a:noFill/>
          <a:ln>
            <a:miter lim="800000"/>
            <a:headEnd/>
            <a:tailEnd/>
          </a:ln>
        </p:spPr>
        <p:txBody>
          <a:bodyPr/>
          <a:lstStyle/>
          <a:p>
            <a:fld id="{AAB02DAE-3084-4B9B-B2B0-FAD6472FB3C3}" type="slidenum">
              <a:rPr lang="en-US" altLang="en-US" smtClean="0">
                <a:cs typeface="Verdana" pitchFamily="34" charset="0"/>
              </a:rPr>
              <a:pPr/>
              <a:t>6</a:t>
            </a:fld>
            <a:endParaRPr lang="en-US" altLang="en-US" smtClean="0">
              <a:cs typeface="Verdana" pitchFamily="34" charset="0"/>
            </a:endParaRPr>
          </a:p>
        </p:txBody>
      </p:sp>
      <p:sp>
        <p:nvSpPr>
          <p:cNvPr id="7171" name="Rectangle 2"/>
          <p:cNvSpPr>
            <a:spLocks noGrp="1" noChangeArrowheads="1"/>
          </p:cNvSpPr>
          <p:nvPr>
            <p:ph type="title"/>
          </p:nvPr>
        </p:nvSpPr>
        <p:spPr>
          <a:xfrm>
            <a:off x="457200" y="304800"/>
            <a:ext cx="8229600" cy="1143000"/>
          </a:xfrm>
        </p:spPr>
        <p:txBody>
          <a:bodyPr/>
          <a:lstStyle/>
          <a:p>
            <a:pPr eaLnBrk="1" hangingPunct="1">
              <a:defRPr/>
            </a:pPr>
            <a:r>
              <a:rPr lang="en-US">
                <a:cs typeface="Verdana" charset="0"/>
              </a:rPr>
              <a:t>Why do we need to review existing assessments? </a:t>
            </a:r>
          </a:p>
        </p:txBody>
      </p:sp>
      <p:pic>
        <p:nvPicPr>
          <p:cNvPr id="8196" name="Picture 2" descr="C:\Users\Sue\AppData\Local\Microsoft\Windows\Temporary Internet Files\Content.IE5\MF831V8Z\MC900431560[1].png"/>
          <p:cNvPicPr>
            <a:picLocks noChangeAspect="1" noChangeArrowheads="1"/>
          </p:cNvPicPr>
          <p:nvPr/>
        </p:nvPicPr>
        <p:blipFill>
          <a:blip r:embed="rId2"/>
          <a:srcRect/>
          <a:stretch>
            <a:fillRect/>
          </a:stretch>
        </p:blipFill>
        <p:spPr bwMode="auto">
          <a:xfrm>
            <a:off x="2971800" y="19812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noFill/>
          <a:ln>
            <a:miter lim="800000"/>
            <a:headEnd/>
            <a:tailEnd/>
          </a:ln>
        </p:spPr>
        <p:txBody>
          <a:bodyPr/>
          <a:lstStyle/>
          <a:p>
            <a:fld id="{2D49AED6-52FB-4D9D-BAA3-2F668D540ECB}" type="slidenum">
              <a:rPr lang="en-US" altLang="en-US" smtClean="0">
                <a:cs typeface="Verdana" pitchFamily="34" charset="0"/>
              </a:rPr>
              <a:pPr/>
              <a:t>7</a:t>
            </a:fld>
            <a:endParaRPr lang="en-US" altLang="en-US" smtClean="0">
              <a:cs typeface="Verdana" pitchFamily="34" charset="0"/>
            </a:endParaRPr>
          </a:p>
        </p:txBody>
      </p:sp>
      <p:sp>
        <p:nvSpPr>
          <p:cNvPr id="8195" name="Rectangle 2"/>
          <p:cNvSpPr>
            <a:spLocks noGrp="1" noChangeArrowheads="1"/>
          </p:cNvSpPr>
          <p:nvPr>
            <p:ph type="title"/>
          </p:nvPr>
        </p:nvSpPr>
        <p:spPr/>
        <p:txBody>
          <a:bodyPr/>
          <a:lstStyle/>
          <a:p>
            <a:pPr eaLnBrk="1" hangingPunct="1">
              <a:defRPr/>
            </a:pPr>
            <a:r>
              <a:rPr lang="en-US">
                <a:cs typeface="Verdana" charset="0"/>
              </a:rPr>
              <a:t>A Sad Tale</a:t>
            </a:r>
          </a:p>
        </p:txBody>
      </p:sp>
      <p:sp>
        <p:nvSpPr>
          <p:cNvPr id="9220" name="Document"/>
          <p:cNvSpPr>
            <a:spLocks noEditPoints="1" noChangeArrowheads="1"/>
          </p:cNvSpPr>
          <p:nvPr/>
        </p:nvSpPr>
        <p:spPr bwMode="auto">
          <a:xfrm>
            <a:off x="2579688" y="1720850"/>
            <a:ext cx="3987800" cy="4375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 name="Content Placeholder 2"/>
          <p:cNvSpPr>
            <a:spLocks noGrp="1"/>
          </p:cNvSpPr>
          <p:nvPr>
            <p:ph sz="half" idx="1"/>
          </p:nvPr>
        </p:nvSpPr>
        <p:spPr>
          <a:xfrm>
            <a:off x="2743200" y="2151063"/>
            <a:ext cx="3733800" cy="2954337"/>
          </a:xfrm>
        </p:spPr>
        <p:txBody>
          <a:bodyPr>
            <a:normAutofit/>
          </a:bodyPr>
          <a:lstStyle/>
          <a:p>
            <a:pPr marL="0" indent="0">
              <a:buFontTx/>
              <a:buNone/>
              <a:defRPr/>
            </a:pPr>
            <a:r>
              <a:rPr lang="en-US" altLang="en-US" sz="2500" smtClean="0">
                <a:solidFill>
                  <a:srgbClr val="606060"/>
                </a:solidFill>
                <a:ea typeface="ＭＳ Ｐゴシック" pitchFamily="34" charset="-128"/>
              </a:rPr>
              <a:t>Every Friday Story Test</a:t>
            </a:r>
          </a:p>
          <a:p>
            <a:pPr marL="0" indent="0">
              <a:buFontTx/>
              <a:buNone/>
              <a:defRPr/>
            </a:pPr>
            <a:r>
              <a:rPr lang="en-US" altLang="en-US" sz="2500" smtClean="0">
                <a:solidFill>
                  <a:srgbClr val="606060"/>
                </a:solidFill>
                <a:ea typeface="ＭＳ Ｐゴシック" pitchFamily="34" charset="-128"/>
              </a:rPr>
              <a:t>15 points – </a:t>
            </a:r>
          </a:p>
          <a:p>
            <a:pPr marL="0" indent="0">
              <a:buFontTx/>
              <a:buNone/>
              <a:defRPr/>
            </a:pPr>
            <a:r>
              <a:rPr lang="en-US" altLang="en-US" sz="2500" smtClean="0">
                <a:solidFill>
                  <a:srgbClr val="606060"/>
                </a:solidFill>
                <a:ea typeface="ＭＳ Ｐゴシック" pitchFamily="34" charset="-128"/>
              </a:rPr>
              <a:t>      vocabulary</a:t>
            </a:r>
          </a:p>
          <a:p>
            <a:pPr marL="0" indent="0">
              <a:buFontTx/>
              <a:buNone/>
              <a:defRPr/>
            </a:pPr>
            <a:r>
              <a:rPr lang="en-US" altLang="en-US" sz="2500" smtClean="0">
                <a:solidFill>
                  <a:srgbClr val="606060"/>
                </a:solidFill>
                <a:ea typeface="ＭＳ Ｐゴシック" pitchFamily="34" charset="-128"/>
              </a:rPr>
              <a:t>  5 points – </a:t>
            </a:r>
          </a:p>
          <a:p>
            <a:pPr marL="0" indent="0">
              <a:buFontTx/>
              <a:buNone/>
              <a:defRPr/>
            </a:pPr>
            <a:r>
              <a:rPr lang="en-US" altLang="en-US" sz="2500" u="sng" smtClean="0">
                <a:solidFill>
                  <a:srgbClr val="606060"/>
                </a:solidFill>
                <a:ea typeface="ＭＳ Ｐゴシック" pitchFamily="34" charset="-128"/>
              </a:rPr>
              <a:t>      comprehension</a:t>
            </a:r>
          </a:p>
          <a:p>
            <a:pPr marL="0" indent="0">
              <a:buFontTx/>
              <a:buNone/>
              <a:defRPr/>
            </a:pPr>
            <a:r>
              <a:rPr lang="en-US" altLang="en-US" sz="2500" smtClean="0">
                <a:solidFill>
                  <a:srgbClr val="606060"/>
                </a:solidFill>
                <a:ea typeface="ＭＳ Ｐゴシック" pitchFamily="34" charset="-128"/>
              </a:rPr>
              <a:t> 20 points total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a:ln>
            <a:miter lim="800000"/>
            <a:headEnd/>
            <a:tailEnd/>
          </a:ln>
        </p:spPr>
        <p:txBody>
          <a:bodyPr/>
          <a:lstStyle/>
          <a:p>
            <a:fld id="{673E695D-A739-43F8-951C-021D58CCF5D5}" type="slidenum">
              <a:rPr lang="en-US" altLang="en-US" smtClean="0">
                <a:cs typeface="Verdana" pitchFamily="34" charset="0"/>
              </a:rPr>
              <a:pPr/>
              <a:t>8</a:t>
            </a:fld>
            <a:endParaRPr lang="en-US" altLang="en-US" smtClean="0">
              <a:cs typeface="Verdana" pitchFamily="34" charset="0"/>
            </a:endParaRPr>
          </a:p>
        </p:txBody>
      </p:sp>
      <p:sp>
        <p:nvSpPr>
          <p:cNvPr id="9219" name="Rectangle 2"/>
          <p:cNvSpPr>
            <a:spLocks noGrp="1" noChangeArrowheads="1"/>
          </p:cNvSpPr>
          <p:nvPr>
            <p:ph type="title"/>
          </p:nvPr>
        </p:nvSpPr>
        <p:spPr/>
        <p:txBody>
          <a:bodyPr/>
          <a:lstStyle/>
          <a:p>
            <a:pPr eaLnBrk="1" hangingPunct="1">
              <a:defRPr/>
            </a:pPr>
            <a:r>
              <a:rPr lang="en-US" altLang="en-US" smtClean="0">
                <a:ea typeface="ＭＳ Ｐゴシック" pitchFamily="34" charset="-128"/>
              </a:rPr>
              <a:t>Example – A Test Blueprint for Friday Story Test</a:t>
            </a:r>
          </a:p>
        </p:txBody>
      </p:sp>
      <p:graphicFrame>
        <p:nvGraphicFramePr>
          <p:cNvPr id="6" name="Group 86"/>
          <p:cNvGraphicFramePr>
            <a:graphicFrameLocks noGrp="1"/>
          </p:cNvGraphicFramePr>
          <p:nvPr/>
        </p:nvGraphicFramePr>
        <p:xfrm>
          <a:off x="838200" y="1808163"/>
          <a:ext cx="7543800" cy="4211638"/>
        </p:xfrm>
        <a:graphic>
          <a:graphicData uri="http://schemas.openxmlformats.org/drawingml/2006/table">
            <a:tbl>
              <a:tblPr/>
              <a:tblGrid>
                <a:gridCol w="2362200"/>
                <a:gridCol w="1409700"/>
                <a:gridCol w="1333500"/>
                <a:gridCol w="1219786"/>
                <a:gridCol w="1218614"/>
              </a:tblGrid>
              <a:tr h="1038486">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Learning Objective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Remember</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Understand</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Analyze/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Create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smtClean="0">
                          <a:ln>
                            <a:noFill/>
                          </a:ln>
                          <a:solidFill>
                            <a:schemeClr val="tx2"/>
                          </a:solidFill>
                          <a:effectLst/>
                          <a:latin typeface="Arial" charset="0"/>
                        </a:rPr>
                        <a:t>Total</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09">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Know new vocabulary words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5 (17%)</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09">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Use new vocabulary words in sentences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5 (17%)</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442">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Understand the main points in the story</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600" b="0" i="0" u="none" strike="noStrike" cap="none" normalizeH="0" baseline="0" dirty="0" smtClean="0">
                          <a:ln>
                            <a:noFill/>
                          </a:ln>
                          <a:solidFill>
                            <a:schemeClr val="tx2"/>
                          </a:solidFill>
                          <a:effectLst/>
                          <a:latin typeface="Arial" charset="0"/>
                        </a:rPr>
                        <a:t>10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10 (33%)</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958">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Connect elements from the story (character, plot, or setting) with own life or other texts.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1600" b="0"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600" b="0" i="0" u="none" strike="noStrike" cap="none" normalizeH="0" baseline="0" dirty="0" smtClean="0">
                          <a:ln>
                            <a:noFill/>
                          </a:ln>
                          <a:solidFill>
                            <a:schemeClr val="tx2"/>
                          </a:solidFill>
                          <a:effectLst/>
                          <a:latin typeface="Arial" charset="0"/>
                        </a:rPr>
                        <a:t>10</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600" b="0"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10 (33%)</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4">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Total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5 (17%)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15 (50%)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1600" b="0" i="0" u="none" strike="noStrike" cap="none" normalizeH="0" baseline="0" dirty="0" smtClean="0">
                          <a:ln>
                            <a:noFill/>
                          </a:ln>
                          <a:solidFill>
                            <a:schemeClr val="tx2"/>
                          </a:solidFill>
                          <a:effectLst/>
                          <a:latin typeface="Arial" charset="0"/>
                        </a:rPr>
                        <a:t>10 (33%)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30 (100%)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a:ln>
            <a:miter lim="800000"/>
            <a:headEnd/>
            <a:tailEnd/>
          </a:ln>
        </p:spPr>
        <p:txBody>
          <a:bodyPr/>
          <a:lstStyle/>
          <a:p>
            <a:fld id="{21F466AF-9E25-4008-B6BC-4E855A25CF99}" type="slidenum">
              <a:rPr lang="en-US" altLang="en-US" smtClean="0">
                <a:cs typeface="Verdana" pitchFamily="34" charset="0"/>
              </a:rPr>
              <a:pPr/>
              <a:t>9</a:t>
            </a:fld>
            <a:endParaRPr lang="en-US" altLang="en-US" smtClean="0">
              <a:cs typeface="Verdana" pitchFamily="34" charset="0"/>
            </a:endParaRPr>
          </a:p>
        </p:txBody>
      </p:sp>
      <p:sp>
        <p:nvSpPr>
          <p:cNvPr id="10243" name="Rectangle 2"/>
          <p:cNvSpPr>
            <a:spLocks noGrp="1" noChangeArrowheads="1"/>
          </p:cNvSpPr>
          <p:nvPr>
            <p:ph type="title"/>
          </p:nvPr>
        </p:nvSpPr>
        <p:spPr>
          <a:xfrm>
            <a:off x="76200" y="228600"/>
            <a:ext cx="8991600" cy="1143000"/>
          </a:xfrm>
        </p:spPr>
        <p:txBody>
          <a:bodyPr/>
          <a:lstStyle/>
          <a:p>
            <a:pPr eaLnBrk="1" hangingPunct="1">
              <a:defRPr/>
            </a:pPr>
            <a:r>
              <a:rPr lang="en-US" sz="3200">
                <a:cs typeface="Verdana" charset="0"/>
              </a:rPr>
              <a:t>Results of Assessment Review</a:t>
            </a:r>
            <a:br>
              <a:rPr lang="en-US" sz="3200">
                <a:cs typeface="Verdana" charset="0"/>
              </a:rPr>
            </a:br>
            <a:r>
              <a:rPr lang="en-US" sz="3200">
                <a:cs typeface="Verdana" charset="0"/>
              </a:rPr>
              <a:t>Should Inform Subsequent Action Plans</a:t>
            </a:r>
          </a:p>
        </p:txBody>
      </p:sp>
      <p:sp>
        <p:nvSpPr>
          <p:cNvPr id="4100" name="Rectangle 3"/>
          <p:cNvSpPr>
            <a:spLocks noGrp="1" noChangeArrowheads="1"/>
          </p:cNvSpPr>
          <p:nvPr>
            <p:ph type="body" idx="1"/>
          </p:nvPr>
        </p:nvSpPr>
        <p:spPr>
          <a:xfrm>
            <a:off x="2209800" y="1828800"/>
            <a:ext cx="4572000" cy="1600200"/>
          </a:xfrm>
        </p:spPr>
        <p:txBody>
          <a:bodyPr/>
          <a:lstStyle/>
          <a:p>
            <a:pPr>
              <a:defRPr/>
            </a:pPr>
            <a:r>
              <a:rPr lang="en-US" dirty="0">
                <a:ea typeface="Verdana" panose="020B0604030504040204" pitchFamily="34" charset="0"/>
              </a:rPr>
              <a:t>Keep an assessment</a:t>
            </a:r>
          </a:p>
          <a:p>
            <a:pPr>
              <a:defRPr/>
            </a:pPr>
            <a:r>
              <a:rPr lang="en-US" dirty="0">
                <a:ea typeface="Verdana" panose="020B0604030504040204" pitchFamily="34" charset="0"/>
              </a:rPr>
              <a:t>Revise an assessment</a:t>
            </a:r>
          </a:p>
          <a:p>
            <a:pPr>
              <a:defRPr/>
            </a:pPr>
            <a:r>
              <a:rPr lang="en-US" dirty="0">
                <a:ea typeface="Verdana" panose="020B0604030504040204" pitchFamily="34" charset="0"/>
              </a:rPr>
              <a:t>Replace an assessment</a:t>
            </a:r>
          </a:p>
          <a:p>
            <a:pPr eaLnBrk="1" hangingPunct="1">
              <a:defRPr/>
            </a:pPr>
            <a:endParaRPr lang="en-US" altLang="en-US" dirty="0" smtClean="0">
              <a:solidFill>
                <a:srgbClr val="606060"/>
              </a:solidFill>
              <a:ea typeface="Verdana" panose="020B0604030504040204" pitchFamily="34" charset="0"/>
            </a:endParaRPr>
          </a:p>
        </p:txBody>
      </p:sp>
      <p:pic>
        <p:nvPicPr>
          <p:cNvPr id="11269" name="Picture 2" descr="C:\Users\Sue\AppData\Local\Microsoft\Windows\Temporary Internet Files\Content.IE5\2N7KVXZV\MP900408891[1].jpg"/>
          <p:cNvPicPr>
            <a:picLocks noChangeAspect="1" noChangeArrowheads="1"/>
          </p:cNvPicPr>
          <p:nvPr/>
        </p:nvPicPr>
        <p:blipFill>
          <a:blip r:embed="rId2"/>
          <a:srcRect/>
          <a:stretch>
            <a:fillRect/>
          </a:stretch>
        </p:blipFill>
        <p:spPr bwMode="auto">
          <a:xfrm>
            <a:off x="981075" y="3657600"/>
            <a:ext cx="3124200" cy="2089150"/>
          </a:xfrm>
          <a:prstGeom prst="rect">
            <a:avLst/>
          </a:prstGeom>
          <a:noFill/>
          <a:ln w="9525">
            <a:noFill/>
            <a:miter lim="800000"/>
            <a:headEnd/>
            <a:tailEnd/>
          </a:ln>
        </p:spPr>
      </p:pic>
      <p:pic>
        <p:nvPicPr>
          <p:cNvPr id="11270" name="Picture 4" descr="Children's Ministry skits"/>
          <p:cNvPicPr>
            <a:picLocks noChangeAspect="1" noChangeArrowheads="1"/>
          </p:cNvPicPr>
          <p:nvPr/>
        </p:nvPicPr>
        <p:blipFill>
          <a:blip r:embed="rId3"/>
          <a:srcRect/>
          <a:stretch>
            <a:fillRect/>
          </a:stretch>
        </p:blipFill>
        <p:spPr bwMode="auto">
          <a:xfrm>
            <a:off x="5095875" y="3657600"/>
            <a:ext cx="3133725"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2379</Words>
  <Application>Microsoft Office PowerPoint</Application>
  <PresentationFormat>On-screen Show (4:3)</PresentationFormat>
  <Paragraphs>427</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Arial Narrow</vt:lpstr>
      <vt:lpstr>CartoGothic Std</vt:lpstr>
      <vt:lpstr>Times New Roman</vt:lpstr>
      <vt:lpstr>Verdana</vt:lpstr>
      <vt:lpstr>Wingdings</vt:lpstr>
      <vt:lpstr>Default Design</vt:lpstr>
      <vt:lpstr>The Assessment Review Process</vt:lpstr>
      <vt:lpstr>Introductions</vt:lpstr>
      <vt:lpstr>Webinar Norms</vt:lpstr>
      <vt:lpstr>Learning Outcomes</vt:lpstr>
      <vt:lpstr>Webinar Agenda</vt:lpstr>
      <vt:lpstr>Why do we need to review existing assessments? </vt:lpstr>
      <vt:lpstr>A Sad Tale</vt:lpstr>
      <vt:lpstr>Example – A Test Blueprint for Friday Story Test</vt:lpstr>
      <vt:lpstr>Results of Assessment Review Should Inform Subsequent Action Plans</vt:lpstr>
      <vt:lpstr>What are validity and reliability, and why are they necessary?</vt:lpstr>
      <vt:lpstr>Assessment Quality</vt:lpstr>
      <vt:lpstr>Validity and Reliability A Simple Example</vt:lpstr>
      <vt:lpstr>Why are Validity and Reliability necessary?</vt:lpstr>
      <vt:lpstr>District/Consortium Assessment Review Form</vt:lpstr>
      <vt:lpstr>How do the assessment review criteria represent validity (and reliability) for local assessments?</vt:lpstr>
      <vt:lpstr>Question: Which aspects of the assessment review process have you found most difficult to document for the assessments you have reviewed?</vt:lpstr>
      <vt:lpstr>What is “rigor” and how can we know (and document) that an assessment is rigorous?</vt:lpstr>
      <vt:lpstr>Measuring Learning Standards Validity</vt:lpstr>
      <vt:lpstr>Test Blueprint for a Middle School Science Unit</vt:lpstr>
      <vt:lpstr>Use Blueprint-style Thinking to Review Rubrics</vt:lpstr>
      <vt:lpstr>Only half of this score is about understanding volcanoes, and all of those points have to do with counting facts (requiring copying, not even recall)!</vt:lpstr>
      <vt:lpstr>Panel Review of Items or Tasks</vt:lpstr>
      <vt:lpstr>Other Ways to Provide Validity Evidence</vt:lpstr>
      <vt:lpstr>Reliability</vt:lpstr>
      <vt:lpstr>Expectancy Table for Two Raters Using a Four-point Rubric</vt:lpstr>
      <vt:lpstr>Question: Thinking about validity and reliability of assessments often leads educators to think about other aspects of schooling. Which other topics crossed your mind during the presentation about validity?</vt:lpstr>
      <vt:lpstr>Comparability</vt:lpstr>
      <vt:lpstr>Comparability</vt:lpstr>
      <vt:lpstr>How can we know (and document) that an assessment informs instruction?</vt:lpstr>
      <vt:lpstr>Document Instructional Decisions</vt:lpstr>
      <vt:lpstr>Resources for Making Instructional Decisions from Assessment Data</vt:lpstr>
      <vt:lpstr>Resources for Planning Instruction</vt:lpstr>
      <vt:lpstr>Document Instructional Decisions</vt:lpstr>
      <vt:lpstr>Less Direct</vt:lpstr>
      <vt:lpstr>How can we know (and document) that an assessment supports the learning of all students?</vt:lpstr>
      <vt:lpstr>Document the Effects of Instructional Decisions on Learning</vt:lpstr>
      <vt:lpstr>Document the Effects of Instructional Decisions on Learning</vt:lpstr>
      <vt:lpstr>Assessment Purpose </vt:lpstr>
      <vt:lpstr>Tests</vt:lpstr>
      <vt:lpstr>Performance Assessments</vt:lpstr>
      <vt:lpstr>Example – CCSS Math 5.NBT.7</vt:lpstr>
      <vt:lpstr>Example – CCSS Rdg Info Text 7.7</vt:lpstr>
      <vt:lpstr>Question: Educators often find the process of documenting assessment review results to be difficult at first, but ultimately they report learning a lot about assessment. Has your participation in assessment reviews so far increased your own assessment literacy? </vt:lpstr>
      <vt:lpstr>Thank you</vt:lpstr>
    </vt:vector>
  </TitlesOfParts>
  <Company>NYSED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EngageNY</dc:title>
  <dc:creator>NYSED</dc:creator>
  <cp:lastModifiedBy>Theresa Gray</cp:lastModifiedBy>
  <cp:revision>91</cp:revision>
  <dcterms:created xsi:type="dcterms:W3CDTF">2012-11-02T15:03:06Z</dcterms:created>
  <dcterms:modified xsi:type="dcterms:W3CDTF">2014-12-10T19:13:17Z</dcterms:modified>
</cp:coreProperties>
</file>